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Montserrat"/>
      <p:regular r:id="rId26"/>
      <p:bold r:id="rId27"/>
      <p:italic r:id="rId28"/>
      <p:boldItalic r:id="rId29"/>
    </p:embeddedFont>
    <p:embeddedFont>
      <p:font typeface="Montserrat Black"/>
      <p:bold r:id="rId30"/>
      <p:boldItalic r:id="rId31"/>
    </p:embeddedFont>
    <p:embeddedFont>
      <p:font typeface="Montserrat Medium"/>
      <p:regular r:id="rId32"/>
      <p:bold r:id="rId33"/>
      <p:italic r:id="rId34"/>
      <p:boldItalic r:id="rId35"/>
    </p:embeddedFont>
    <p:embeddedFont>
      <p:font typeface="Montserrat ExtraLight"/>
      <p:regular r:id="rId36"/>
      <p:bold r:id="rId37"/>
      <p:italic r:id="rId38"/>
      <p:boldItalic r:id="rId39"/>
    </p:embeddedFont>
    <p:embeddedFont>
      <p:font typeface="Montserrat ExtraBold"/>
      <p:bold r:id="rId40"/>
      <p:boldItalic r:id="rId41"/>
    </p:embeddedFont>
    <p:embeddedFont>
      <p:font typeface="Alfa Slab On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48">
          <p15:clr>
            <a:srgbClr val="A4A3A4"/>
          </p15:clr>
        </p15:guide>
        <p15:guide id="2" pos="3560">
          <p15:clr>
            <a:srgbClr val="A4A3A4"/>
          </p15:clr>
        </p15:guide>
        <p15:guide id="3" pos="237">
          <p15:clr>
            <a:srgbClr val="9AA0A6"/>
          </p15:clr>
        </p15:guide>
        <p15:guide id="4" orient="horz" pos="15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611747-4FA7-4C91-8D98-FDBB47F0543C}">
  <a:tblStyle styleId="{0C611747-4FA7-4C91-8D98-FDBB47F0543C}" styleName="Table_0">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DA104EA-04C1-435C-B015-7C263AC3DE2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48" orient="horz"/>
        <p:guide pos="3560"/>
        <p:guide pos="237"/>
        <p:guide pos="15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fntdata"/><Relationship Id="rId20" Type="http://schemas.openxmlformats.org/officeDocument/2006/relationships/slide" Target="slides/slide14.xml"/><Relationship Id="rId42" Type="http://schemas.openxmlformats.org/officeDocument/2006/relationships/font" Target="fonts/AlfaSlabOne-regular.fntdata"/><Relationship Id="rId41" Type="http://schemas.openxmlformats.org/officeDocument/2006/relationships/font" Target="fonts/MontserratExtraBol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slide" Target="slides/slide19.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lack-boldItalic.fntdata"/><Relationship Id="rId30" Type="http://schemas.openxmlformats.org/officeDocument/2006/relationships/font" Target="fonts/MontserratBlack-bold.fntdata"/><Relationship Id="rId11" Type="http://schemas.openxmlformats.org/officeDocument/2006/relationships/slide" Target="slides/slide5.xml"/><Relationship Id="rId33" Type="http://schemas.openxmlformats.org/officeDocument/2006/relationships/font" Target="fonts/MontserratMedium-bold.fntdata"/><Relationship Id="rId10" Type="http://schemas.openxmlformats.org/officeDocument/2006/relationships/slide" Target="slides/slide4.xml"/><Relationship Id="rId32" Type="http://schemas.openxmlformats.org/officeDocument/2006/relationships/font" Target="fonts/MontserratMedium-regular.fntdata"/><Relationship Id="rId13" Type="http://schemas.openxmlformats.org/officeDocument/2006/relationships/slide" Target="slides/slide7.xml"/><Relationship Id="rId35" Type="http://schemas.openxmlformats.org/officeDocument/2006/relationships/font" Target="fonts/MontserratMedium-boldItalic.fntdata"/><Relationship Id="rId12" Type="http://schemas.openxmlformats.org/officeDocument/2006/relationships/slide" Target="slides/slide6.xml"/><Relationship Id="rId34" Type="http://schemas.openxmlformats.org/officeDocument/2006/relationships/font" Target="fonts/MontserratMedium-italic.fntdata"/><Relationship Id="rId15" Type="http://schemas.openxmlformats.org/officeDocument/2006/relationships/slide" Target="slides/slide9.xml"/><Relationship Id="rId37" Type="http://schemas.openxmlformats.org/officeDocument/2006/relationships/font" Target="fonts/MontserratExtraLight-bold.fntdata"/><Relationship Id="rId14" Type="http://schemas.openxmlformats.org/officeDocument/2006/relationships/slide" Target="slides/slide8.xml"/><Relationship Id="rId36" Type="http://schemas.openxmlformats.org/officeDocument/2006/relationships/font" Target="fonts/MontserratExtraLight-regular.fntdata"/><Relationship Id="rId17" Type="http://schemas.openxmlformats.org/officeDocument/2006/relationships/slide" Target="slides/slide11.xml"/><Relationship Id="rId39" Type="http://schemas.openxmlformats.org/officeDocument/2006/relationships/font" Target="fonts/MontserratExtraLight-boldItalic.fntdata"/><Relationship Id="rId16" Type="http://schemas.openxmlformats.org/officeDocument/2006/relationships/slide" Target="slides/slide10.xml"/><Relationship Id="rId38" Type="http://schemas.openxmlformats.org/officeDocument/2006/relationships/font" Target="fonts/MontserratExtra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ghtcorp.com/blog/3-ways-companies-are-using-emotion-detection-technology/" TargetMode="External"/><Relationship Id="rId3" Type="http://schemas.openxmlformats.org/officeDocument/2006/relationships/hyperlink" Target="https://www.itbusinessedge.com/business-intelligence/value-emotion-recognition-technology/"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ghtcorp.com/blog/3-ways-companies-are-using-emotion-detection-technology/" TargetMode="External"/><Relationship Id="rId3" Type="http://schemas.openxmlformats.org/officeDocument/2006/relationships/hyperlink" Target="https://www.itbusinessedge.com/business-intelligence/value-emotion-recognition-technology/"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fbcc5f3b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fbcc5f3b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in the previous slide, our model has the overfitting problem. The difference between training and validation set is about 62%, so we need to reduce it.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fc66465a3_1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fc66465a3_1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improve validation performance, first we apply L2 Regularization to our model, and we can see that the difference decreased as the lambda value. However, if the lambda is too big, accuracy goes down, so we can conclude that between 0.001 and 0.005 is the appropriate range of the lambda.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fc66465a3_1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fc66465a3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Second </a:t>
            </a:r>
            <a:r>
              <a:rPr lang="en">
                <a:solidFill>
                  <a:schemeClr val="dk1"/>
                </a:solidFill>
              </a:rPr>
              <a:t>we apply dropout Regularization to our model, and we can see that the difference also decreased as the dropout rate increased. However, if the dropout rate is too large, accuracy goes too low, so we can conclude that between 0.5 and 0.7 is the appropriate range of the dropout rate.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fc66465a3_1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fc66465a3_1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By using the mixture of L2 and dropout, we can decrease the difference to 5% but accuracy little goes down compared to the original validation accuracy. Next, Jennie will explain batch normalization.</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fc66465a3_1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fc66465a3_1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apply batch normalization </a:t>
            </a:r>
            <a:r>
              <a:rPr lang="en">
                <a:solidFill>
                  <a:schemeClr val="dk1"/>
                </a:solidFill>
              </a:rPr>
              <a:t>to our model, but it is not as powerful as L2 or dropout regularization method. </a:t>
            </a:r>
            <a:endParaRPr>
              <a:solidFill>
                <a:schemeClr val="dk1"/>
              </a:solidFill>
            </a:endParaRPr>
          </a:p>
          <a:p>
            <a:pPr indent="0" lvl="0" marL="0" rtl="0" algn="l">
              <a:spcBef>
                <a:spcPts val="0"/>
              </a:spcBef>
              <a:spcAft>
                <a:spcPts val="0"/>
              </a:spcAft>
              <a:buNone/>
            </a:pPr>
            <a:r>
              <a:rPr lang="en">
                <a:solidFill>
                  <a:schemeClr val="dk1"/>
                </a:solidFill>
              </a:rPr>
              <a:t>But We found that decrease epsilon and gamma can reduce the difference between training and validation accuracy.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fc66465a3_1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fc66465a3_1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using the mixture of dropout regularization and batch normalization, It was possible to reduce the difference compared to using batch normalization alone, but not so much.</a:t>
            </a:r>
            <a:endParaRPr b="1" sz="1200">
              <a:solidFill>
                <a:srgbClr val="FEB5C9"/>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fc66465a3_1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fc66465a3_1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when we use all three methods together, we can get the best result. </a:t>
            </a:r>
            <a:r>
              <a:rPr lang="en"/>
              <a:t>The validation accuracy is 38% and the difference between training and validation is about 20%.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fc66465a3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fc66465a3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fbcc5f3b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fbcc5f3b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https://sightcorp.com/blog/3-ways-companies-are-using-emotion-detection-technology/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https://www.itbusinessedge.com/business-intelligence/value-emotion-recognition-technology/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Market research - checking </a:t>
            </a:r>
            <a:r>
              <a:rPr lang="en"/>
              <a:t>customer facial reactions to understand how they reacted to a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Healthcare - examining footage in a waiting room t the emergency room to determine how people are feeling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 Manufacturers - slowly getting more technically advanced - could incorporate more facial features to alert a driver falling asleep or roid rage.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fc66465a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fc66465a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https://sightcorp.com/blog/3-ways-companies-are-using-emotion-detection-technology/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https://www.itbusinessedge.com/business-intelligence/value-emotion-recognition-technology/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Market research - checking customer facial reactions to understand how they reacted to a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Healthcare - examining footage in a waiting room t the emergency room to determine how people are feeling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 Manufacturers - slowly getting more technically advanced - could incorporate more facial features to alert a driver falling asleep or roid rage.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2f77633f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2f77633f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fbcc5f3b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fbcc5f3b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https://colab.research.google.com/drive/1SjfccS-2oc8rMMjPqMZdrFf8AlPFXEQ9?usp=sharing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fbcc5f3b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fbcc5f3b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fc66465a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fc66465a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fc66465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fc66465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fc66465a3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fc66465a3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fc66465a3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fc66465a3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fc66465a3_9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fc66465a3_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image" Target="../media/image18.png"/><Relationship Id="rId11" Type="http://schemas.openxmlformats.org/officeDocument/2006/relationships/image" Target="../media/image8.png"/><Relationship Id="rId22" Type="http://schemas.openxmlformats.org/officeDocument/2006/relationships/image" Target="../media/image19.png"/><Relationship Id="rId10" Type="http://schemas.openxmlformats.org/officeDocument/2006/relationships/image" Target="../media/image5.png"/><Relationship Id="rId21" Type="http://schemas.openxmlformats.org/officeDocument/2006/relationships/image" Target="../media/image16.png"/><Relationship Id="rId13" Type="http://schemas.openxmlformats.org/officeDocument/2006/relationships/image" Target="../media/image12.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3.png"/><Relationship Id="rId15" Type="http://schemas.openxmlformats.org/officeDocument/2006/relationships/image" Target="../media/image13.png"/><Relationship Id="rId14" Type="http://schemas.openxmlformats.org/officeDocument/2006/relationships/image" Target="../media/image11.png"/><Relationship Id="rId17" Type="http://schemas.openxmlformats.org/officeDocument/2006/relationships/image" Target="../media/image14.png"/><Relationship Id="rId16" Type="http://schemas.openxmlformats.org/officeDocument/2006/relationships/image" Target="../media/image26.png"/><Relationship Id="rId5" Type="http://schemas.openxmlformats.org/officeDocument/2006/relationships/image" Target="../media/image10.png"/><Relationship Id="rId19" Type="http://schemas.openxmlformats.org/officeDocument/2006/relationships/image" Target="../media/image17.png"/><Relationship Id="rId6" Type="http://schemas.openxmlformats.org/officeDocument/2006/relationships/image" Target="../media/image6.png"/><Relationship Id="rId18" Type="http://schemas.openxmlformats.org/officeDocument/2006/relationships/image" Target="../media/image33.png"/><Relationship Id="rId7" Type="http://schemas.openxmlformats.org/officeDocument/2006/relationships/image" Target="../media/image1.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colab.research.google.com/drive/1SjfccS-2oc8rMMjPqMZdrFf8AlPFXEQ9?usp=sharing"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5869" l="0" r="0" t="5861"/>
          <a:stretch/>
        </p:blipFill>
        <p:spPr>
          <a:xfrm>
            <a:off x="-28700" y="0"/>
            <a:ext cx="9203776" cy="5143499"/>
          </a:xfrm>
          <a:prstGeom prst="rect">
            <a:avLst/>
          </a:prstGeom>
          <a:noFill/>
          <a:ln>
            <a:noFill/>
          </a:ln>
        </p:spPr>
      </p:pic>
      <p:sp>
        <p:nvSpPr>
          <p:cNvPr id="55" name="Google Shape;55;p13"/>
          <p:cNvSpPr txBox="1"/>
          <p:nvPr>
            <p:ph type="ctrTitle"/>
          </p:nvPr>
        </p:nvSpPr>
        <p:spPr>
          <a:xfrm>
            <a:off x="287750" y="1939200"/>
            <a:ext cx="8520600" cy="12651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EB5C9"/>
                </a:solidFill>
                <a:latin typeface="Montserrat"/>
                <a:ea typeface="Montserrat"/>
                <a:cs typeface="Montserrat"/>
                <a:sym typeface="Montserrat"/>
              </a:rPr>
              <a:t>DEEP LEARNING &amp; APPS</a:t>
            </a:r>
            <a:endParaRPr b="1" sz="3600">
              <a:solidFill>
                <a:srgbClr val="FEB5C9"/>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3600">
                <a:solidFill>
                  <a:srgbClr val="FEB5C9"/>
                </a:solidFill>
                <a:latin typeface="Montserrat"/>
                <a:ea typeface="Montserrat"/>
                <a:cs typeface="Montserrat"/>
                <a:sym typeface="Montserrat"/>
              </a:rPr>
              <a:t>FINAL PROJECT</a:t>
            </a:r>
            <a:endParaRPr b="1" sz="3600">
              <a:solidFill>
                <a:srgbClr val="FEB5C9"/>
              </a:solidFill>
              <a:latin typeface="Montserrat"/>
              <a:ea typeface="Montserrat"/>
              <a:cs typeface="Montserrat"/>
              <a:sym typeface="Montserrat"/>
            </a:endParaRPr>
          </a:p>
        </p:txBody>
      </p:sp>
      <p:sp>
        <p:nvSpPr>
          <p:cNvPr id="56" name="Google Shape;56;p13"/>
          <p:cNvSpPr/>
          <p:nvPr/>
        </p:nvSpPr>
        <p:spPr>
          <a:xfrm>
            <a:off x="2109050" y="3952675"/>
            <a:ext cx="4878000" cy="229500"/>
          </a:xfrm>
          <a:prstGeom prst="rect">
            <a:avLst/>
          </a:prstGeom>
          <a:solidFill>
            <a:srgbClr val="FEB5C9">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idx="1" type="subTitle"/>
          </p:nvPr>
        </p:nvSpPr>
        <p:spPr>
          <a:xfrm>
            <a:off x="2050500" y="3876700"/>
            <a:ext cx="5043000" cy="5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35"/>
              <a:buNone/>
            </a:pPr>
            <a:r>
              <a:rPr lang="en" sz="1200">
                <a:solidFill>
                  <a:schemeClr val="dk1"/>
                </a:solidFill>
                <a:latin typeface="Montserrat ExtraBold"/>
                <a:ea typeface="Montserrat ExtraBold"/>
                <a:cs typeface="Montserrat ExtraBold"/>
                <a:sym typeface="Montserrat ExtraBold"/>
              </a:rPr>
              <a:t>Taeho Lee, Jai Agrawal, Yaohui Wu, Patrick Yip, Jennie Ryu</a:t>
            </a:r>
            <a:endParaRPr sz="12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0" name="Shape 150"/>
        <p:cNvGrpSpPr/>
        <p:nvPr/>
      </p:nvGrpSpPr>
      <p:grpSpPr>
        <a:xfrm>
          <a:off x="0" y="0"/>
          <a:ext cx="0" cy="0"/>
          <a:chOff x="0" y="0"/>
          <a:chExt cx="0" cy="0"/>
        </a:xfrm>
      </p:grpSpPr>
      <p:sp>
        <p:nvSpPr>
          <p:cNvPr id="151" name="Google Shape;151;p22"/>
          <p:cNvSpPr txBox="1"/>
          <p:nvPr/>
        </p:nvSpPr>
        <p:spPr>
          <a:xfrm>
            <a:off x="281450" y="235700"/>
            <a:ext cx="331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Validation</a:t>
            </a:r>
            <a:endParaRPr sz="3000">
              <a:solidFill>
                <a:srgbClr val="FEB5C9"/>
              </a:solidFill>
              <a:latin typeface="Alfa Slab One"/>
              <a:ea typeface="Alfa Slab One"/>
              <a:cs typeface="Alfa Slab One"/>
              <a:sym typeface="Alfa Slab One"/>
            </a:endParaRPr>
          </a:p>
        </p:txBody>
      </p:sp>
      <p:sp>
        <p:nvSpPr>
          <p:cNvPr id="152" name="Google Shape;152;p22"/>
          <p:cNvSpPr txBox="1"/>
          <p:nvPr/>
        </p:nvSpPr>
        <p:spPr>
          <a:xfrm>
            <a:off x="375750" y="1028700"/>
            <a:ext cx="7498500" cy="1916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Training : 99.94% </a:t>
            </a:r>
            <a:endParaRPr b="1" sz="1200">
              <a:solidFill>
                <a:srgbClr val="FEB5C9"/>
              </a:solidFill>
              <a:latin typeface="Montserrat"/>
              <a:ea typeface="Montserrat"/>
              <a:cs typeface="Montserrat"/>
              <a:sym typeface="Montserrat"/>
            </a:endParaRPr>
          </a:p>
          <a:p>
            <a:pPr indent="-304800" lvl="0" marL="457200" rtl="0" algn="l">
              <a:lnSpc>
                <a:spcPct val="150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Validation : 37.50% </a:t>
            </a:r>
            <a:endParaRPr b="1" sz="1200">
              <a:solidFill>
                <a:srgbClr val="FEB5C9"/>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rgbClr val="FEB5C9"/>
              </a:solidFill>
              <a:latin typeface="Montserrat"/>
              <a:ea typeface="Montserrat"/>
              <a:cs typeface="Montserrat"/>
              <a:sym typeface="Montserrat"/>
            </a:endParaRPr>
          </a:p>
          <a:p>
            <a:pPr indent="-304800" lvl="0" marL="457200" rtl="0" algn="l">
              <a:lnSpc>
                <a:spcPct val="150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How well our model fit the validation data compared to training performance?</a:t>
            </a:r>
            <a:endParaRPr b="1" sz="1200">
              <a:solidFill>
                <a:srgbClr val="FEB5C9"/>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900">
                <a:solidFill>
                  <a:srgbClr val="FEB5C9"/>
                </a:solidFill>
                <a:latin typeface="Montserrat"/>
                <a:ea typeface="Montserrat"/>
                <a:cs typeface="Montserrat"/>
                <a:sym typeface="Montserrat"/>
              </a:rPr>
              <a:t>→ </a:t>
            </a:r>
            <a:r>
              <a:rPr b="1" lang="en" sz="1200">
                <a:solidFill>
                  <a:srgbClr val="FEB5C9"/>
                </a:solidFill>
                <a:latin typeface="Montserrat"/>
                <a:ea typeface="Montserrat"/>
                <a:cs typeface="Montserrat"/>
                <a:sym typeface="Montserrat"/>
              </a:rPr>
              <a:t>Difference between training and validation is 62.44% </a:t>
            </a:r>
            <a:endParaRPr b="1" sz="1200">
              <a:solidFill>
                <a:srgbClr val="FEB5C9"/>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rgbClr val="FEB5C9"/>
                </a:solidFill>
                <a:latin typeface="Montserrat"/>
                <a:ea typeface="Montserrat"/>
                <a:cs typeface="Montserrat"/>
                <a:sym typeface="Montserrat"/>
              </a:rPr>
              <a:t>     </a:t>
            </a:r>
            <a:r>
              <a:rPr b="1" i="1" lang="en" sz="1200">
                <a:solidFill>
                  <a:srgbClr val="B5DEFF"/>
                </a:solidFill>
                <a:latin typeface="Montserrat"/>
                <a:ea typeface="Montserrat"/>
                <a:cs typeface="Montserrat"/>
                <a:sym typeface="Montserrat"/>
              </a:rPr>
              <a:t>(overfitting)</a:t>
            </a:r>
            <a:endParaRPr b="1" i="1">
              <a:solidFill>
                <a:srgbClr val="B5DEFF"/>
              </a:solidFill>
              <a:latin typeface="Montserrat"/>
              <a:ea typeface="Montserrat"/>
              <a:cs typeface="Montserrat"/>
              <a:sym typeface="Montserrat"/>
            </a:endParaRPr>
          </a:p>
        </p:txBody>
      </p:sp>
      <p:cxnSp>
        <p:nvCxnSpPr>
          <p:cNvPr id="153" name="Google Shape;153;p22"/>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7" name="Shape 157"/>
        <p:cNvGrpSpPr/>
        <p:nvPr/>
      </p:nvGrpSpPr>
      <p:grpSpPr>
        <a:xfrm>
          <a:off x="0" y="0"/>
          <a:ext cx="0" cy="0"/>
          <a:chOff x="0" y="0"/>
          <a:chExt cx="0" cy="0"/>
        </a:xfrm>
      </p:grpSpPr>
      <p:sp>
        <p:nvSpPr>
          <p:cNvPr id="158" name="Google Shape;158;p23"/>
          <p:cNvSpPr txBox="1"/>
          <p:nvPr/>
        </p:nvSpPr>
        <p:spPr>
          <a:xfrm>
            <a:off x="281450" y="235700"/>
            <a:ext cx="331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Validation</a:t>
            </a:r>
            <a:endParaRPr sz="3000">
              <a:solidFill>
                <a:srgbClr val="FEB5C9"/>
              </a:solidFill>
              <a:latin typeface="Alfa Slab One"/>
              <a:ea typeface="Alfa Slab One"/>
              <a:cs typeface="Alfa Slab One"/>
              <a:sym typeface="Alfa Slab One"/>
            </a:endParaRPr>
          </a:p>
        </p:txBody>
      </p:sp>
      <p:cxnSp>
        <p:nvCxnSpPr>
          <p:cNvPr id="159" name="Google Shape;159;p23"/>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sp>
        <p:nvSpPr>
          <p:cNvPr id="160" name="Google Shape;160;p23"/>
          <p:cNvSpPr txBox="1"/>
          <p:nvPr/>
        </p:nvSpPr>
        <p:spPr>
          <a:xfrm>
            <a:off x="375750" y="1458275"/>
            <a:ext cx="74985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L2 Regularization</a:t>
            </a:r>
            <a:endParaRPr b="1" sz="1200">
              <a:solidFill>
                <a:srgbClr val="FEB5C9"/>
              </a:solidFill>
              <a:latin typeface="Montserrat"/>
              <a:ea typeface="Montserrat"/>
              <a:cs typeface="Montserrat"/>
              <a:sym typeface="Montserrat"/>
            </a:endParaRPr>
          </a:p>
        </p:txBody>
      </p:sp>
      <p:graphicFrame>
        <p:nvGraphicFramePr>
          <p:cNvPr id="161" name="Google Shape;161;p23"/>
          <p:cNvGraphicFramePr/>
          <p:nvPr/>
        </p:nvGraphicFramePr>
        <p:xfrm>
          <a:off x="898200" y="1907100"/>
          <a:ext cx="3000000" cy="3000000"/>
        </p:xfrm>
        <a:graphic>
          <a:graphicData uri="http://schemas.openxmlformats.org/drawingml/2006/table">
            <a:tbl>
              <a:tblPr>
                <a:noFill/>
                <a:tableStyleId>{3DA104EA-04C1-435C-B015-7C263AC3DE22}</a:tableStyleId>
              </a:tblPr>
              <a:tblGrid>
                <a:gridCol w="774950"/>
                <a:gridCol w="703175"/>
                <a:gridCol w="703175"/>
                <a:gridCol w="703175"/>
                <a:gridCol w="703175"/>
                <a:gridCol w="703175"/>
              </a:tblGrid>
              <a:tr h="21297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lambda</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0.001</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0.005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21297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Training</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97.17%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96.97%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94.69%</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43.06%</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37.25%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21297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Validation</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36.83%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36.25%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37.42%</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32.08%</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30.25%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21297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diff.</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60.34%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60.72%</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57.26%</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10.98%</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0.70%</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bl>
          </a:graphicData>
        </a:graphic>
      </p:graphicFrame>
      <p:sp>
        <p:nvSpPr>
          <p:cNvPr id="162" name="Google Shape;162;p23"/>
          <p:cNvSpPr txBox="1"/>
          <p:nvPr/>
        </p:nvSpPr>
        <p:spPr>
          <a:xfrm>
            <a:off x="539850" y="1028438"/>
            <a:ext cx="4071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600">
                <a:solidFill>
                  <a:srgbClr val="FEB5C9"/>
                </a:solidFill>
                <a:latin typeface="Montserrat Black"/>
                <a:ea typeface="Montserrat Black"/>
                <a:cs typeface="Montserrat Black"/>
                <a:sym typeface="Montserrat Black"/>
              </a:rPr>
              <a:t>Improve Validation Performance</a:t>
            </a:r>
            <a:endParaRPr b="1" sz="1500">
              <a:solidFill>
                <a:srgbClr val="FEB5C9"/>
              </a:solidFill>
              <a:latin typeface="Montserrat"/>
              <a:ea typeface="Montserrat"/>
              <a:cs typeface="Montserrat"/>
              <a:sym typeface="Montserrat"/>
            </a:endParaRPr>
          </a:p>
        </p:txBody>
      </p:sp>
      <p:pic>
        <p:nvPicPr>
          <p:cNvPr id="163" name="Google Shape;163;p23"/>
          <p:cNvPicPr preferRelativeResize="0"/>
          <p:nvPr/>
        </p:nvPicPr>
        <p:blipFill rotWithShape="1">
          <a:blip r:embed="rId3">
            <a:alphaModFix/>
          </a:blip>
          <a:srcRect b="0" l="0" r="0" t="9140"/>
          <a:stretch/>
        </p:blipFill>
        <p:spPr>
          <a:xfrm>
            <a:off x="5189025" y="2465900"/>
            <a:ext cx="3811200" cy="2455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67" name="Shape 167"/>
        <p:cNvGrpSpPr/>
        <p:nvPr/>
      </p:nvGrpSpPr>
      <p:grpSpPr>
        <a:xfrm>
          <a:off x="0" y="0"/>
          <a:ext cx="0" cy="0"/>
          <a:chOff x="0" y="0"/>
          <a:chExt cx="0" cy="0"/>
        </a:xfrm>
      </p:grpSpPr>
      <p:sp>
        <p:nvSpPr>
          <p:cNvPr id="168" name="Google Shape;168;p24"/>
          <p:cNvSpPr txBox="1"/>
          <p:nvPr/>
        </p:nvSpPr>
        <p:spPr>
          <a:xfrm>
            <a:off x="281450" y="235700"/>
            <a:ext cx="775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Validation </a:t>
            </a:r>
            <a:r>
              <a:rPr b="1" lang="en" sz="1500">
                <a:solidFill>
                  <a:srgbClr val="FEB5C9"/>
                </a:solidFill>
                <a:latin typeface="Montserrat"/>
                <a:ea typeface="Montserrat"/>
                <a:cs typeface="Montserrat"/>
                <a:sym typeface="Montserrat"/>
              </a:rPr>
              <a:t>Improve Validation Performance</a:t>
            </a:r>
            <a:endParaRPr b="1" sz="1500">
              <a:solidFill>
                <a:srgbClr val="FEB5C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FEB5C9"/>
              </a:solidFill>
              <a:latin typeface="Alfa Slab One"/>
              <a:ea typeface="Alfa Slab One"/>
              <a:cs typeface="Alfa Slab One"/>
              <a:sym typeface="Alfa Slab One"/>
            </a:endParaRPr>
          </a:p>
        </p:txBody>
      </p:sp>
      <p:sp>
        <p:nvSpPr>
          <p:cNvPr id="169" name="Google Shape;169;p24"/>
          <p:cNvSpPr txBox="1"/>
          <p:nvPr/>
        </p:nvSpPr>
        <p:spPr>
          <a:xfrm>
            <a:off x="375750" y="1028700"/>
            <a:ext cx="74985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Dropout Regularization</a:t>
            </a:r>
            <a:endParaRPr b="1" sz="1200">
              <a:solidFill>
                <a:srgbClr val="FEB5C9"/>
              </a:solidFill>
              <a:latin typeface="Montserrat"/>
              <a:ea typeface="Montserrat"/>
              <a:cs typeface="Montserrat"/>
              <a:sym typeface="Montserrat"/>
            </a:endParaRPr>
          </a:p>
        </p:txBody>
      </p:sp>
      <p:cxnSp>
        <p:nvCxnSpPr>
          <p:cNvPr id="170" name="Google Shape;170;p24"/>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graphicFrame>
        <p:nvGraphicFramePr>
          <p:cNvPr id="171" name="Google Shape;171;p24"/>
          <p:cNvGraphicFramePr/>
          <p:nvPr/>
        </p:nvGraphicFramePr>
        <p:xfrm>
          <a:off x="898200" y="1477525"/>
          <a:ext cx="3000000" cy="3000000"/>
        </p:xfrm>
        <a:graphic>
          <a:graphicData uri="http://schemas.openxmlformats.org/drawingml/2006/table">
            <a:tbl>
              <a:tblPr>
                <a:noFill/>
                <a:tableStyleId>{3DA104EA-04C1-435C-B015-7C263AC3DE22}</a:tableStyleId>
              </a:tblPr>
              <a:tblGrid>
                <a:gridCol w="747550"/>
                <a:gridCol w="747550"/>
                <a:gridCol w="747550"/>
                <a:gridCol w="747550"/>
                <a:gridCol w="747550"/>
                <a:gridCol w="747550"/>
              </a:tblGrid>
              <a:tr h="2770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Drop Rate</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lnSpc>
                          <a:spcPct val="115000"/>
                        </a:lnSpc>
                        <a:spcBef>
                          <a:spcPts val="0"/>
                        </a:spcBef>
                        <a:spcAft>
                          <a:spcPts val="0"/>
                        </a:spcAft>
                        <a:buNone/>
                      </a:pPr>
                      <a:r>
                        <a:rPr lang="en" sz="1000">
                          <a:solidFill>
                            <a:srgbClr val="FEB5C9"/>
                          </a:solidFill>
                          <a:latin typeface="Montserrat"/>
                          <a:ea typeface="Montserrat"/>
                          <a:cs typeface="Montserrat"/>
                          <a:sym typeface="Montserrat"/>
                        </a:rPr>
                        <a:t>0.1</a:t>
                      </a:r>
                      <a:endParaRPr sz="1000">
                        <a:solidFill>
                          <a:srgbClr val="FEB5C9"/>
                        </a:solidFill>
                        <a:latin typeface="Montserrat"/>
                        <a:ea typeface="Montserrat"/>
                        <a:cs typeface="Montserrat"/>
                        <a:sym typeface="Montserrat"/>
                      </a:endParaRPr>
                    </a:p>
                  </a:txBody>
                  <a:tcPr marT="9525" marB="91425" marR="9525" marL="9525" anchor="b">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EB5C9"/>
                          </a:solidFill>
                          <a:latin typeface="Montserrat"/>
                          <a:ea typeface="Montserrat"/>
                          <a:cs typeface="Montserrat"/>
                          <a:sym typeface="Montserrat"/>
                        </a:rPr>
                        <a:t>0.3</a:t>
                      </a:r>
                      <a:endParaRPr sz="1000">
                        <a:solidFill>
                          <a:srgbClr val="FEB5C9"/>
                        </a:solidFill>
                        <a:latin typeface="Montserrat"/>
                        <a:ea typeface="Montserrat"/>
                        <a:cs typeface="Montserrat"/>
                        <a:sym typeface="Montserrat"/>
                      </a:endParaRPr>
                    </a:p>
                  </a:txBody>
                  <a:tcPr marT="9525" marB="91425" marR="9525" marL="9525" anchor="b">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0.7</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2770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Training</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lnSpc>
                          <a:spcPct val="115000"/>
                        </a:lnSpc>
                        <a:spcBef>
                          <a:spcPts val="0"/>
                        </a:spcBef>
                        <a:spcAft>
                          <a:spcPts val="0"/>
                        </a:spcAft>
                        <a:buNone/>
                      </a:pPr>
                      <a:r>
                        <a:rPr lang="en" sz="1000">
                          <a:solidFill>
                            <a:srgbClr val="FEB5C9"/>
                          </a:solidFill>
                          <a:latin typeface="Montserrat"/>
                          <a:ea typeface="Montserrat"/>
                          <a:cs typeface="Montserrat"/>
                          <a:sym typeface="Montserrat"/>
                        </a:rPr>
                        <a:t>94.03%</a:t>
                      </a:r>
                      <a:endParaRPr sz="1000">
                        <a:solidFill>
                          <a:srgbClr val="FEB5C9"/>
                        </a:solidFill>
                        <a:latin typeface="Montserrat"/>
                        <a:ea typeface="Montserrat"/>
                        <a:cs typeface="Montserrat"/>
                        <a:sym typeface="Montserrat"/>
                      </a:endParaRPr>
                    </a:p>
                  </a:txBody>
                  <a:tcPr marT="9525" marB="91425" marR="9525" marL="9525" anchor="b">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EB5C9"/>
                          </a:solidFill>
                          <a:latin typeface="Montserrat"/>
                          <a:ea typeface="Montserrat"/>
                          <a:cs typeface="Montserrat"/>
                          <a:sym typeface="Montserrat"/>
                        </a:rPr>
                        <a:t>93.83%</a:t>
                      </a:r>
                      <a:endParaRPr sz="1000">
                        <a:solidFill>
                          <a:srgbClr val="FEB5C9"/>
                        </a:solidFill>
                        <a:latin typeface="Montserrat"/>
                        <a:ea typeface="Montserrat"/>
                        <a:cs typeface="Montserrat"/>
                        <a:sym typeface="Montserrat"/>
                      </a:endParaRPr>
                    </a:p>
                  </a:txBody>
                  <a:tcPr marT="9525" marB="91425" marR="9525" marL="9525" anchor="b">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69.42%</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41.61%</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16.94%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2770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Validation</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lnSpc>
                          <a:spcPct val="115000"/>
                        </a:lnSpc>
                        <a:spcBef>
                          <a:spcPts val="0"/>
                        </a:spcBef>
                        <a:spcAft>
                          <a:spcPts val="0"/>
                        </a:spcAft>
                        <a:buNone/>
                      </a:pPr>
                      <a:r>
                        <a:rPr lang="en" sz="1000">
                          <a:solidFill>
                            <a:srgbClr val="FEB5C9"/>
                          </a:solidFill>
                          <a:latin typeface="Montserrat"/>
                          <a:ea typeface="Montserrat"/>
                          <a:cs typeface="Montserrat"/>
                          <a:sym typeface="Montserrat"/>
                        </a:rPr>
                        <a:t>36.58%</a:t>
                      </a:r>
                      <a:endParaRPr sz="1000">
                        <a:solidFill>
                          <a:srgbClr val="FEB5C9"/>
                        </a:solidFill>
                        <a:latin typeface="Montserrat"/>
                        <a:ea typeface="Montserrat"/>
                        <a:cs typeface="Montserrat"/>
                        <a:sym typeface="Montserrat"/>
                      </a:endParaRPr>
                    </a:p>
                  </a:txBody>
                  <a:tcPr marT="9525" marB="91425" marR="9525" marL="9525" anchor="b">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EB5C9"/>
                          </a:solidFill>
                          <a:latin typeface="Montserrat"/>
                          <a:ea typeface="Montserrat"/>
                          <a:cs typeface="Montserrat"/>
                          <a:sym typeface="Montserrat"/>
                        </a:rPr>
                        <a:t>36.92%</a:t>
                      </a:r>
                      <a:endParaRPr sz="1000">
                        <a:solidFill>
                          <a:srgbClr val="FEB5C9"/>
                        </a:solidFill>
                        <a:latin typeface="Montserrat"/>
                        <a:ea typeface="Montserrat"/>
                        <a:cs typeface="Montserrat"/>
                        <a:sym typeface="Montserrat"/>
                      </a:endParaRPr>
                    </a:p>
                  </a:txBody>
                  <a:tcPr marT="9525" marB="91425" marR="9525" marL="9525" anchor="b">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37.42%</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33.83%</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16.67%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2770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diff.</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lnSpc>
                          <a:spcPct val="115000"/>
                        </a:lnSpc>
                        <a:spcBef>
                          <a:spcPts val="0"/>
                        </a:spcBef>
                        <a:spcAft>
                          <a:spcPts val="0"/>
                        </a:spcAft>
                        <a:buNone/>
                      </a:pPr>
                      <a:r>
                        <a:rPr lang="en" sz="1000">
                          <a:solidFill>
                            <a:srgbClr val="FEB5C9"/>
                          </a:solidFill>
                          <a:latin typeface="Montserrat"/>
                          <a:ea typeface="Montserrat"/>
                          <a:cs typeface="Montserrat"/>
                          <a:sym typeface="Montserrat"/>
                        </a:rPr>
                        <a:t>57.45%</a:t>
                      </a:r>
                      <a:endParaRPr sz="1000">
                        <a:solidFill>
                          <a:srgbClr val="FEB5C9"/>
                        </a:solidFill>
                        <a:latin typeface="Montserrat"/>
                        <a:ea typeface="Montserrat"/>
                        <a:cs typeface="Montserrat"/>
                        <a:sym typeface="Montserrat"/>
                      </a:endParaRPr>
                    </a:p>
                  </a:txBody>
                  <a:tcPr marT="9525" marB="91425" marR="9525" marL="9525" anchor="b">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FEB5C9"/>
                          </a:solidFill>
                          <a:latin typeface="Montserrat"/>
                          <a:ea typeface="Montserrat"/>
                          <a:cs typeface="Montserrat"/>
                          <a:sym typeface="Montserrat"/>
                        </a:rPr>
                        <a:t>56.81%</a:t>
                      </a:r>
                      <a:endParaRPr sz="1000">
                        <a:solidFill>
                          <a:srgbClr val="FEB5C9"/>
                        </a:solidFill>
                        <a:latin typeface="Montserrat"/>
                        <a:ea typeface="Montserrat"/>
                        <a:cs typeface="Montserrat"/>
                        <a:sym typeface="Montserrat"/>
                      </a:endParaRPr>
                    </a:p>
                  </a:txBody>
                  <a:tcPr marT="9525" marB="91425" marR="9525" marL="9525" anchor="b">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32.00%</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7.78%</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0.27%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bl>
          </a:graphicData>
        </a:graphic>
      </p:graphicFrame>
      <p:pic>
        <p:nvPicPr>
          <p:cNvPr id="172" name="Google Shape;172;p24"/>
          <p:cNvPicPr preferRelativeResize="0"/>
          <p:nvPr/>
        </p:nvPicPr>
        <p:blipFill rotWithShape="1">
          <a:blip r:embed="rId3">
            <a:alphaModFix/>
          </a:blip>
          <a:srcRect b="0" l="0" r="0" t="8282"/>
          <a:stretch/>
        </p:blipFill>
        <p:spPr>
          <a:xfrm>
            <a:off x="5149825" y="2465900"/>
            <a:ext cx="3869325" cy="251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6" name="Shape 176"/>
        <p:cNvGrpSpPr/>
        <p:nvPr/>
      </p:nvGrpSpPr>
      <p:grpSpPr>
        <a:xfrm>
          <a:off x="0" y="0"/>
          <a:ext cx="0" cy="0"/>
          <a:chOff x="0" y="0"/>
          <a:chExt cx="0" cy="0"/>
        </a:xfrm>
      </p:grpSpPr>
      <p:sp>
        <p:nvSpPr>
          <p:cNvPr id="177" name="Google Shape;177;p25"/>
          <p:cNvSpPr txBox="1"/>
          <p:nvPr/>
        </p:nvSpPr>
        <p:spPr>
          <a:xfrm>
            <a:off x="281450" y="235700"/>
            <a:ext cx="775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Validation </a:t>
            </a:r>
            <a:r>
              <a:rPr b="1" lang="en" sz="1500">
                <a:solidFill>
                  <a:srgbClr val="FEB5C9"/>
                </a:solidFill>
                <a:latin typeface="Montserrat"/>
                <a:ea typeface="Montserrat"/>
                <a:cs typeface="Montserrat"/>
                <a:sym typeface="Montserrat"/>
              </a:rPr>
              <a:t>Improve Validation Performance</a:t>
            </a:r>
            <a:endParaRPr b="1" sz="1500">
              <a:solidFill>
                <a:srgbClr val="FEB5C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FEB5C9"/>
              </a:solidFill>
              <a:latin typeface="Alfa Slab One"/>
              <a:ea typeface="Alfa Slab One"/>
              <a:cs typeface="Alfa Slab One"/>
              <a:sym typeface="Alfa Slab One"/>
            </a:endParaRPr>
          </a:p>
        </p:txBody>
      </p:sp>
      <p:cxnSp>
        <p:nvCxnSpPr>
          <p:cNvPr id="178" name="Google Shape;178;p25"/>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sp>
        <p:nvSpPr>
          <p:cNvPr id="179" name="Google Shape;179;p25"/>
          <p:cNvSpPr txBox="1"/>
          <p:nvPr/>
        </p:nvSpPr>
        <p:spPr>
          <a:xfrm>
            <a:off x="375750" y="1028700"/>
            <a:ext cx="74985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Mixture of L2 and Dropout Regularization</a:t>
            </a:r>
            <a:endParaRPr b="1" sz="1200">
              <a:solidFill>
                <a:srgbClr val="FEB5C9"/>
              </a:solidFill>
              <a:latin typeface="Montserrat"/>
              <a:ea typeface="Montserrat"/>
              <a:cs typeface="Montserrat"/>
              <a:sym typeface="Montserrat"/>
            </a:endParaRPr>
          </a:p>
        </p:txBody>
      </p:sp>
      <p:graphicFrame>
        <p:nvGraphicFramePr>
          <p:cNvPr id="180" name="Google Shape;180;p25"/>
          <p:cNvGraphicFramePr/>
          <p:nvPr/>
        </p:nvGraphicFramePr>
        <p:xfrm>
          <a:off x="864550" y="1477525"/>
          <a:ext cx="3000000" cy="3000000"/>
        </p:xfrm>
        <a:graphic>
          <a:graphicData uri="http://schemas.openxmlformats.org/drawingml/2006/table">
            <a:tbl>
              <a:tblPr>
                <a:noFill/>
                <a:tableStyleId>{3DA104EA-04C1-435C-B015-7C263AC3DE22}</a:tableStyleId>
              </a:tblPr>
              <a:tblGrid>
                <a:gridCol w="772775"/>
                <a:gridCol w="772775"/>
                <a:gridCol w="772775"/>
                <a:gridCol w="772775"/>
                <a:gridCol w="772775"/>
                <a:gridCol w="772775"/>
              </a:tblGrid>
              <a:tr h="19080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lambda</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0.002</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0.002</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0.0005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19080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Drop rate</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0.7</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0.7</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19080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Training</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39.97%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30.33%</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37.08%</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29.78%</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38.31%</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19080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Validation</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32.58%</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30.00%</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31.25%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30.33%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33.08%</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19080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diff.</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7.39%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0.33%</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5.38%</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5.23%</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bl>
          </a:graphicData>
        </a:graphic>
      </p:graphicFrame>
      <p:pic>
        <p:nvPicPr>
          <p:cNvPr id="181" name="Google Shape;181;p25"/>
          <p:cNvPicPr preferRelativeResize="0"/>
          <p:nvPr/>
        </p:nvPicPr>
        <p:blipFill rotWithShape="1">
          <a:blip r:embed="rId3">
            <a:alphaModFix/>
          </a:blip>
          <a:srcRect b="0" l="0" r="0" t="8315"/>
          <a:stretch/>
        </p:blipFill>
        <p:spPr>
          <a:xfrm>
            <a:off x="5344325" y="2465900"/>
            <a:ext cx="3733800" cy="242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5" name="Shape 185"/>
        <p:cNvGrpSpPr/>
        <p:nvPr/>
      </p:nvGrpSpPr>
      <p:grpSpPr>
        <a:xfrm>
          <a:off x="0" y="0"/>
          <a:ext cx="0" cy="0"/>
          <a:chOff x="0" y="0"/>
          <a:chExt cx="0" cy="0"/>
        </a:xfrm>
      </p:grpSpPr>
      <p:sp>
        <p:nvSpPr>
          <p:cNvPr id="186" name="Google Shape;186;p26"/>
          <p:cNvSpPr txBox="1"/>
          <p:nvPr/>
        </p:nvSpPr>
        <p:spPr>
          <a:xfrm>
            <a:off x="281450" y="235700"/>
            <a:ext cx="775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Validation </a:t>
            </a:r>
            <a:r>
              <a:rPr b="1" lang="en" sz="1500">
                <a:solidFill>
                  <a:srgbClr val="FEB5C9"/>
                </a:solidFill>
                <a:latin typeface="Montserrat"/>
                <a:ea typeface="Montserrat"/>
                <a:cs typeface="Montserrat"/>
                <a:sym typeface="Montserrat"/>
              </a:rPr>
              <a:t>Improve Validation Performance</a:t>
            </a:r>
            <a:endParaRPr b="1" sz="1500">
              <a:solidFill>
                <a:srgbClr val="FEB5C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FEB5C9"/>
              </a:solidFill>
              <a:latin typeface="Alfa Slab One"/>
              <a:ea typeface="Alfa Slab One"/>
              <a:cs typeface="Alfa Slab One"/>
              <a:sym typeface="Alfa Slab One"/>
            </a:endParaRPr>
          </a:p>
        </p:txBody>
      </p:sp>
      <p:sp>
        <p:nvSpPr>
          <p:cNvPr id="187" name="Google Shape;187;p26"/>
          <p:cNvSpPr txBox="1"/>
          <p:nvPr/>
        </p:nvSpPr>
        <p:spPr>
          <a:xfrm>
            <a:off x="375750" y="1028700"/>
            <a:ext cx="74985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Batch Normalization</a:t>
            </a:r>
            <a:endParaRPr b="1" sz="1200">
              <a:solidFill>
                <a:srgbClr val="FEB5C9"/>
              </a:solidFill>
              <a:latin typeface="Montserrat"/>
              <a:ea typeface="Montserrat"/>
              <a:cs typeface="Montserrat"/>
              <a:sym typeface="Montserrat"/>
            </a:endParaRPr>
          </a:p>
        </p:txBody>
      </p:sp>
      <p:cxnSp>
        <p:nvCxnSpPr>
          <p:cNvPr id="188" name="Google Shape;188;p26"/>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graphicFrame>
        <p:nvGraphicFramePr>
          <p:cNvPr id="189" name="Google Shape;189;p26"/>
          <p:cNvGraphicFramePr/>
          <p:nvPr/>
        </p:nvGraphicFramePr>
        <p:xfrm>
          <a:off x="812875" y="1477525"/>
          <a:ext cx="3000000" cy="3000000"/>
        </p:xfrm>
        <a:graphic>
          <a:graphicData uri="http://schemas.openxmlformats.org/drawingml/2006/table">
            <a:tbl>
              <a:tblPr>
                <a:noFill/>
                <a:tableStyleId>{3DA104EA-04C1-435C-B015-7C263AC3DE22}</a:tableStyleId>
              </a:tblPr>
              <a:tblGrid>
                <a:gridCol w="887425"/>
                <a:gridCol w="773950"/>
                <a:gridCol w="773950"/>
                <a:gridCol w="773950"/>
                <a:gridCol w="773950"/>
                <a:gridCol w="773950"/>
              </a:tblGrid>
              <a:tr h="35752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momentum</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rowSpan="3">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Default</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0.95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35752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epsilon</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vMerge="1"/>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0.0005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35752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gamma</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vMerge="1"/>
                <a:tc>
                  <a:txBody>
                    <a:bodyPr/>
                    <a:lstStyle/>
                    <a:p>
                      <a:pPr indent="0" lvl="0" marL="0" rtl="0" algn="ctr">
                        <a:spcBef>
                          <a:spcPts val="0"/>
                        </a:spcBef>
                        <a:spcAft>
                          <a:spcPts val="0"/>
                        </a:spcAft>
                        <a:buClr>
                          <a:schemeClr val="dk1"/>
                        </a:buClr>
                        <a:buSzPts val="1100"/>
                        <a:buFont typeface="Arial"/>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13562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Training</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99.94%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99.89%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99.61%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99.94%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solidFill>
                            <a:srgbClr val="FEB5C9"/>
                          </a:solidFill>
                          <a:latin typeface="Montserrat"/>
                          <a:ea typeface="Montserrat"/>
                          <a:cs typeface="Montserrat"/>
                          <a:sym typeface="Montserrat"/>
                        </a:rPr>
                        <a:t>99.92%</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13562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Validation</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36.67%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35.83%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27.08%</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35.83%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solidFill>
                            <a:srgbClr val="FEB5C9"/>
                          </a:solidFill>
                          <a:latin typeface="Montserrat"/>
                          <a:ea typeface="Montserrat"/>
                          <a:cs typeface="Montserrat"/>
                          <a:sym typeface="Montserrat"/>
                        </a:rPr>
                        <a:t>36.67%</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13562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diff.</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63.27%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64.06%</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72.53%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solidFill>
                            <a:srgbClr val="FEB5C9"/>
                          </a:solidFill>
                          <a:latin typeface="Montserrat"/>
                          <a:ea typeface="Montserrat"/>
                          <a:cs typeface="Montserrat"/>
                          <a:sym typeface="Montserrat"/>
                        </a:rPr>
                        <a:t>64.11%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solidFill>
                            <a:srgbClr val="FEB5C9"/>
                          </a:solidFill>
                          <a:latin typeface="Montserrat"/>
                          <a:ea typeface="Montserrat"/>
                          <a:cs typeface="Montserrat"/>
                          <a:sym typeface="Montserrat"/>
                        </a:rPr>
                        <a:t>63.25%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bl>
          </a:graphicData>
        </a:graphic>
      </p:graphicFrame>
      <p:pic>
        <p:nvPicPr>
          <p:cNvPr id="190" name="Google Shape;190;p26"/>
          <p:cNvPicPr preferRelativeResize="0"/>
          <p:nvPr/>
        </p:nvPicPr>
        <p:blipFill rotWithShape="1">
          <a:blip r:embed="rId3">
            <a:alphaModFix/>
          </a:blip>
          <a:srcRect b="0" l="0" r="0" t="8340"/>
          <a:stretch/>
        </p:blipFill>
        <p:spPr>
          <a:xfrm>
            <a:off x="5570051" y="2836297"/>
            <a:ext cx="3322325" cy="21931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4" name="Shape 194"/>
        <p:cNvGrpSpPr/>
        <p:nvPr/>
      </p:nvGrpSpPr>
      <p:grpSpPr>
        <a:xfrm>
          <a:off x="0" y="0"/>
          <a:ext cx="0" cy="0"/>
          <a:chOff x="0" y="0"/>
          <a:chExt cx="0" cy="0"/>
        </a:xfrm>
      </p:grpSpPr>
      <p:sp>
        <p:nvSpPr>
          <p:cNvPr id="195" name="Google Shape;195;p27"/>
          <p:cNvSpPr txBox="1"/>
          <p:nvPr/>
        </p:nvSpPr>
        <p:spPr>
          <a:xfrm>
            <a:off x="281450" y="235700"/>
            <a:ext cx="775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Validation </a:t>
            </a:r>
            <a:r>
              <a:rPr b="1" lang="en" sz="1500">
                <a:solidFill>
                  <a:srgbClr val="FEB5C9"/>
                </a:solidFill>
                <a:latin typeface="Montserrat"/>
                <a:ea typeface="Montserrat"/>
                <a:cs typeface="Montserrat"/>
                <a:sym typeface="Montserrat"/>
              </a:rPr>
              <a:t>Improve Validation Performance</a:t>
            </a:r>
            <a:endParaRPr b="1" sz="1500">
              <a:solidFill>
                <a:srgbClr val="FEB5C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FEB5C9"/>
              </a:solidFill>
              <a:latin typeface="Alfa Slab One"/>
              <a:ea typeface="Alfa Slab One"/>
              <a:cs typeface="Alfa Slab One"/>
              <a:sym typeface="Alfa Slab One"/>
            </a:endParaRPr>
          </a:p>
        </p:txBody>
      </p:sp>
      <p:sp>
        <p:nvSpPr>
          <p:cNvPr id="196" name="Google Shape;196;p27"/>
          <p:cNvSpPr txBox="1"/>
          <p:nvPr/>
        </p:nvSpPr>
        <p:spPr>
          <a:xfrm>
            <a:off x="375750" y="1028700"/>
            <a:ext cx="74985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Mixture of Dropout Regularization and Batch Normalization </a:t>
            </a:r>
            <a:endParaRPr b="1" sz="1200">
              <a:solidFill>
                <a:srgbClr val="FEB5C9"/>
              </a:solidFill>
              <a:latin typeface="Montserrat"/>
              <a:ea typeface="Montserrat"/>
              <a:cs typeface="Montserrat"/>
              <a:sym typeface="Montserrat"/>
            </a:endParaRPr>
          </a:p>
        </p:txBody>
      </p:sp>
      <p:cxnSp>
        <p:nvCxnSpPr>
          <p:cNvPr id="197" name="Google Shape;197;p27"/>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graphicFrame>
        <p:nvGraphicFramePr>
          <p:cNvPr id="198" name="Google Shape;198;p27"/>
          <p:cNvGraphicFramePr/>
          <p:nvPr/>
        </p:nvGraphicFramePr>
        <p:xfrm>
          <a:off x="898200" y="1477525"/>
          <a:ext cx="3000000" cy="3000000"/>
        </p:xfrm>
        <a:graphic>
          <a:graphicData uri="http://schemas.openxmlformats.org/drawingml/2006/table">
            <a:tbl>
              <a:tblPr>
                <a:noFill/>
                <a:tableStyleId>{3DA104EA-04C1-435C-B015-7C263AC3DE22}</a:tableStyleId>
              </a:tblPr>
              <a:tblGrid>
                <a:gridCol w="885150"/>
                <a:gridCol w="844350"/>
                <a:gridCol w="682525"/>
                <a:gridCol w="682525"/>
                <a:gridCol w="682525"/>
                <a:gridCol w="682525"/>
              </a:tblGrid>
              <a:tr h="456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Drop rate</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0.7</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456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momentum</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0.95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9542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epsilon</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Clr>
                          <a:schemeClr val="dk1"/>
                        </a:buClr>
                        <a:buSzPts val="1100"/>
                        <a:buFont typeface="Arial"/>
                        <a:buNone/>
                      </a:pPr>
                      <a:r>
                        <a:rPr lang="en" sz="1000">
                          <a:solidFill>
                            <a:srgbClr val="FEB5C9"/>
                          </a:solidFill>
                          <a:latin typeface="Montserrat"/>
                          <a:ea typeface="Montserrat"/>
                          <a:cs typeface="Montserrat"/>
                          <a:sym typeface="Montserrat"/>
                        </a:rPr>
                        <a:t>0.0005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a:t>
                      </a:r>
                      <a:r>
                        <a:rPr lang="en" sz="1000">
                          <a:solidFill>
                            <a:srgbClr val="FEB5C9"/>
                          </a:solidFill>
                          <a:latin typeface="Montserrat"/>
                          <a:ea typeface="Montserrat"/>
                          <a:cs typeface="Montserrat"/>
                          <a:sym typeface="Montserrat"/>
                        </a:rPr>
                        <a:t>.0001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0.0005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456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gamma</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456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Training</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97.94%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92.33%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94.94%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85.19%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78.92%</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456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Validation</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36.67%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37.25%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34.33%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36.75%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34.83%</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456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diff.</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61.27%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55.08%</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60.61%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48.44%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44.09%</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bl>
          </a:graphicData>
        </a:graphic>
      </p:graphicFrame>
      <p:pic>
        <p:nvPicPr>
          <p:cNvPr id="199" name="Google Shape;199;p27"/>
          <p:cNvPicPr preferRelativeResize="0"/>
          <p:nvPr/>
        </p:nvPicPr>
        <p:blipFill rotWithShape="1">
          <a:blip r:embed="rId3">
            <a:alphaModFix/>
          </a:blip>
          <a:srcRect b="0" l="0" r="0" t="8675"/>
          <a:stretch/>
        </p:blipFill>
        <p:spPr>
          <a:xfrm>
            <a:off x="5461325" y="2642450"/>
            <a:ext cx="3415900" cy="224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3" name="Shape 203"/>
        <p:cNvGrpSpPr/>
        <p:nvPr/>
      </p:nvGrpSpPr>
      <p:grpSpPr>
        <a:xfrm>
          <a:off x="0" y="0"/>
          <a:ext cx="0" cy="0"/>
          <a:chOff x="0" y="0"/>
          <a:chExt cx="0" cy="0"/>
        </a:xfrm>
      </p:grpSpPr>
      <p:sp>
        <p:nvSpPr>
          <p:cNvPr id="204" name="Google Shape;204;p28"/>
          <p:cNvSpPr txBox="1"/>
          <p:nvPr/>
        </p:nvSpPr>
        <p:spPr>
          <a:xfrm>
            <a:off x="281450" y="235700"/>
            <a:ext cx="775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Validation </a:t>
            </a:r>
            <a:r>
              <a:rPr b="1" lang="en" sz="1500">
                <a:solidFill>
                  <a:srgbClr val="FEB5C9"/>
                </a:solidFill>
                <a:latin typeface="Montserrat"/>
                <a:ea typeface="Montserrat"/>
                <a:cs typeface="Montserrat"/>
                <a:sym typeface="Montserrat"/>
              </a:rPr>
              <a:t>Improve Validation Performance</a:t>
            </a:r>
            <a:endParaRPr b="1" sz="1500">
              <a:solidFill>
                <a:srgbClr val="FEB5C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FEB5C9"/>
              </a:solidFill>
              <a:latin typeface="Alfa Slab One"/>
              <a:ea typeface="Alfa Slab One"/>
              <a:cs typeface="Alfa Slab One"/>
              <a:sym typeface="Alfa Slab One"/>
            </a:endParaRPr>
          </a:p>
        </p:txBody>
      </p:sp>
      <p:sp>
        <p:nvSpPr>
          <p:cNvPr id="205" name="Google Shape;205;p28"/>
          <p:cNvSpPr txBox="1"/>
          <p:nvPr/>
        </p:nvSpPr>
        <p:spPr>
          <a:xfrm>
            <a:off x="375750" y="1028700"/>
            <a:ext cx="74985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Mixture of L2, Dropout Regularization and Batch Normalization</a:t>
            </a:r>
            <a:endParaRPr b="1" sz="1200">
              <a:solidFill>
                <a:srgbClr val="FEB5C9"/>
              </a:solidFill>
              <a:latin typeface="Montserrat"/>
              <a:ea typeface="Montserrat"/>
              <a:cs typeface="Montserrat"/>
              <a:sym typeface="Montserrat"/>
            </a:endParaRPr>
          </a:p>
        </p:txBody>
      </p:sp>
      <p:cxnSp>
        <p:nvCxnSpPr>
          <p:cNvPr id="206" name="Google Shape;206;p28"/>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graphicFrame>
        <p:nvGraphicFramePr>
          <p:cNvPr id="207" name="Google Shape;207;p28"/>
          <p:cNvGraphicFramePr/>
          <p:nvPr/>
        </p:nvGraphicFramePr>
        <p:xfrm>
          <a:off x="898200" y="1477525"/>
          <a:ext cx="3000000" cy="3000000"/>
        </p:xfrm>
        <a:graphic>
          <a:graphicData uri="http://schemas.openxmlformats.org/drawingml/2006/table">
            <a:tbl>
              <a:tblPr>
                <a:noFill/>
                <a:tableStyleId>{3DA104EA-04C1-435C-B015-7C263AC3DE22}</a:tableStyleId>
              </a:tblPr>
              <a:tblGrid>
                <a:gridCol w="807475"/>
                <a:gridCol w="673475"/>
                <a:gridCol w="630350"/>
                <a:gridCol w="759200"/>
                <a:gridCol w="759200"/>
                <a:gridCol w="759200"/>
              </a:tblGrid>
              <a:tr h="2852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lambda</a:t>
                      </a:r>
                      <a:endParaRPr b="1" sz="8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0.005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2852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Drop rate</a:t>
                      </a:r>
                      <a:endParaRPr b="1" sz="8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0.4</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2852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momentum</a:t>
                      </a:r>
                      <a:endParaRPr b="1" sz="8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0.95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2852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epsilon</a:t>
                      </a:r>
                      <a:endParaRPr b="1" sz="8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0.0001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0.0005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2852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gamma</a:t>
                      </a:r>
                      <a:endParaRPr b="1" sz="8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0.5</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0.9</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0.5</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2852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Training</a:t>
                      </a:r>
                      <a:endParaRPr b="1" sz="8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71.83%</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64.86%</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82.61%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17.44%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58.83%</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2852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Validation</a:t>
                      </a:r>
                      <a:endParaRPr b="1" sz="8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37.92%</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36.42%</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35.67%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16.67%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38.17%</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r h="2852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diff.</a:t>
                      </a:r>
                      <a:endParaRPr b="1" sz="8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33.91%</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28.44%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46.94%</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0.77%</a:t>
                      </a:r>
                      <a:endParaRPr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20.66%</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FFFFF">
                        <a:alpha val="31279"/>
                      </a:srgbClr>
                    </a:solidFill>
                  </a:tcPr>
                </a:tc>
              </a:tr>
            </a:tbl>
          </a:graphicData>
        </a:graphic>
      </p:graphicFrame>
      <p:sp>
        <p:nvSpPr>
          <p:cNvPr id="208" name="Google Shape;208;p28"/>
          <p:cNvSpPr txBox="1"/>
          <p:nvPr/>
        </p:nvSpPr>
        <p:spPr>
          <a:xfrm>
            <a:off x="375750" y="4421025"/>
            <a:ext cx="74985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Early Stopping </a:t>
            </a:r>
            <a:r>
              <a:rPr b="1" lang="en" sz="1200" u="sng">
                <a:solidFill>
                  <a:srgbClr val="FEB5C9"/>
                </a:solidFill>
                <a:latin typeface="Montserrat"/>
                <a:ea typeface="Montserrat"/>
                <a:cs typeface="Montserrat"/>
                <a:sym typeface="Montserrat"/>
              </a:rPr>
              <a:t>can</a:t>
            </a:r>
            <a:r>
              <a:rPr b="1" lang="en" sz="1200" u="sng">
                <a:solidFill>
                  <a:srgbClr val="FEB5C9"/>
                </a:solidFill>
                <a:latin typeface="Montserrat"/>
                <a:ea typeface="Montserrat"/>
                <a:cs typeface="Montserrat"/>
                <a:sym typeface="Montserrat"/>
              </a:rPr>
              <a:t>no</a:t>
            </a:r>
            <a:r>
              <a:rPr b="1" lang="en" sz="1200" u="sng">
                <a:solidFill>
                  <a:srgbClr val="FEB5C9"/>
                </a:solidFill>
                <a:latin typeface="Montserrat"/>
                <a:ea typeface="Montserrat"/>
                <a:cs typeface="Montserrat"/>
                <a:sym typeface="Montserrat"/>
              </a:rPr>
              <a:t>t</a:t>
            </a:r>
            <a:r>
              <a:rPr b="1" lang="en" sz="1200">
                <a:solidFill>
                  <a:srgbClr val="FEB5C9"/>
                </a:solidFill>
                <a:latin typeface="Montserrat"/>
                <a:ea typeface="Montserrat"/>
                <a:cs typeface="Montserrat"/>
                <a:sym typeface="Montserrat"/>
              </a:rPr>
              <a:t> improve validation performance</a:t>
            </a:r>
            <a:endParaRPr b="1" sz="1200">
              <a:solidFill>
                <a:srgbClr val="FEB5C9"/>
              </a:solidFill>
              <a:latin typeface="Montserrat"/>
              <a:ea typeface="Montserrat"/>
              <a:cs typeface="Montserrat"/>
              <a:sym typeface="Montserrat"/>
            </a:endParaRPr>
          </a:p>
        </p:txBody>
      </p:sp>
      <p:pic>
        <p:nvPicPr>
          <p:cNvPr id="209" name="Google Shape;209;p28"/>
          <p:cNvPicPr preferRelativeResize="0"/>
          <p:nvPr/>
        </p:nvPicPr>
        <p:blipFill rotWithShape="1">
          <a:blip r:embed="rId3">
            <a:alphaModFix/>
          </a:blip>
          <a:srcRect b="0" l="0" r="0" t="8181"/>
          <a:stretch/>
        </p:blipFill>
        <p:spPr>
          <a:xfrm>
            <a:off x="5287100" y="2456500"/>
            <a:ext cx="3758425" cy="248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3" name="Shape 213"/>
        <p:cNvGrpSpPr/>
        <p:nvPr/>
      </p:nvGrpSpPr>
      <p:grpSpPr>
        <a:xfrm>
          <a:off x="0" y="0"/>
          <a:ext cx="0" cy="0"/>
          <a:chOff x="0" y="0"/>
          <a:chExt cx="0" cy="0"/>
        </a:xfrm>
      </p:grpSpPr>
      <p:sp>
        <p:nvSpPr>
          <p:cNvPr id="214" name="Google Shape;214;p29"/>
          <p:cNvSpPr txBox="1"/>
          <p:nvPr/>
        </p:nvSpPr>
        <p:spPr>
          <a:xfrm>
            <a:off x="281450" y="235700"/>
            <a:ext cx="775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Best Model</a:t>
            </a:r>
            <a:endParaRPr sz="3000">
              <a:solidFill>
                <a:srgbClr val="FEB5C9"/>
              </a:solidFill>
              <a:latin typeface="Alfa Slab One"/>
              <a:ea typeface="Alfa Slab One"/>
              <a:cs typeface="Alfa Slab One"/>
              <a:sym typeface="Alfa Slab One"/>
            </a:endParaRPr>
          </a:p>
        </p:txBody>
      </p:sp>
      <p:sp>
        <p:nvSpPr>
          <p:cNvPr id="215" name="Google Shape;215;p29"/>
          <p:cNvSpPr txBox="1"/>
          <p:nvPr/>
        </p:nvSpPr>
        <p:spPr>
          <a:xfrm>
            <a:off x="375750" y="1028700"/>
            <a:ext cx="74985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FEB5C9"/>
              </a:buClr>
              <a:buSzPts val="1200"/>
              <a:buFont typeface="Montserrat"/>
              <a:buChar char="●"/>
            </a:pPr>
            <a:r>
              <a:rPr b="1" lang="en" sz="1200">
                <a:solidFill>
                  <a:srgbClr val="FEB5C9"/>
                </a:solidFill>
                <a:latin typeface="Montserrat"/>
                <a:ea typeface="Montserrat"/>
                <a:cs typeface="Montserrat"/>
                <a:sym typeface="Montserrat"/>
              </a:rPr>
              <a:t>CNN Model with </a:t>
            </a:r>
            <a:r>
              <a:rPr b="1" lang="en" sz="1200">
                <a:solidFill>
                  <a:srgbClr val="FEB5C9"/>
                </a:solidFill>
                <a:latin typeface="Montserrat"/>
                <a:ea typeface="Montserrat"/>
                <a:cs typeface="Montserrat"/>
                <a:sym typeface="Montserrat"/>
              </a:rPr>
              <a:t>Mixture of L2, Dropout Regularization and Batch Normalization</a:t>
            </a:r>
            <a:endParaRPr b="1" sz="1200">
              <a:solidFill>
                <a:srgbClr val="FEB5C9"/>
              </a:solidFill>
              <a:latin typeface="Montserrat"/>
              <a:ea typeface="Montserrat"/>
              <a:cs typeface="Montserrat"/>
              <a:sym typeface="Montserrat"/>
            </a:endParaRPr>
          </a:p>
        </p:txBody>
      </p:sp>
      <p:cxnSp>
        <p:nvCxnSpPr>
          <p:cNvPr id="216" name="Google Shape;216;p29"/>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graphicFrame>
        <p:nvGraphicFramePr>
          <p:cNvPr id="217" name="Google Shape;217;p29"/>
          <p:cNvGraphicFramePr/>
          <p:nvPr/>
        </p:nvGraphicFramePr>
        <p:xfrm>
          <a:off x="1291388" y="1702975"/>
          <a:ext cx="3000000" cy="3000000"/>
        </p:xfrm>
        <a:graphic>
          <a:graphicData uri="http://schemas.openxmlformats.org/drawingml/2006/table">
            <a:tbl>
              <a:tblPr>
                <a:noFill/>
                <a:tableStyleId>{3DA104EA-04C1-435C-B015-7C263AC3DE22}</a:tableStyleId>
              </a:tblPr>
              <a:tblGrid>
                <a:gridCol w="1814075"/>
                <a:gridCol w="1739125"/>
              </a:tblGrid>
              <a:tr h="3314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Layers</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900">
                          <a:solidFill>
                            <a:srgbClr val="FEB5C9"/>
                          </a:solidFill>
                          <a:latin typeface="Montserrat"/>
                          <a:ea typeface="Montserrat"/>
                          <a:cs typeface="Montserrat"/>
                          <a:sym typeface="Montserrat"/>
                        </a:rPr>
                        <a:t>6</a:t>
                      </a:r>
                      <a:endParaRPr b="1" sz="9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3314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Optimization Algorithm</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900">
                          <a:solidFill>
                            <a:srgbClr val="FEB5C9"/>
                          </a:solidFill>
                          <a:latin typeface="Montserrat"/>
                          <a:ea typeface="Montserrat"/>
                          <a:cs typeface="Montserrat"/>
                          <a:sym typeface="Montserrat"/>
                        </a:rPr>
                        <a:t>Adamax</a:t>
                      </a:r>
                      <a:endParaRPr b="1" sz="9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3314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Epochs</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900">
                          <a:solidFill>
                            <a:srgbClr val="FEB5C9"/>
                          </a:solidFill>
                          <a:latin typeface="Montserrat"/>
                          <a:ea typeface="Montserrat"/>
                          <a:cs typeface="Montserrat"/>
                          <a:sym typeface="Montserrat"/>
                        </a:rPr>
                        <a:t>50</a:t>
                      </a:r>
                      <a:endParaRPr b="1" sz="9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3314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Weight Initialization</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900">
                          <a:solidFill>
                            <a:srgbClr val="FEB5C9"/>
                          </a:solidFill>
                          <a:latin typeface="Montserrat"/>
                          <a:ea typeface="Montserrat"/>
                          <a:cs typeface="Montserrat"/>
                          <a:sym typeface="Montserrat"/>
                        </a:rPr>
                        <a:t>Bias (0.4)</a:t>
                      </a:r>
                      <a:endParaRPr b="1" sz="9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3314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lambda</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900">
                          <a:solidFill>
                            <a:srgbClr val="FEB5C9"/>
                          </a:solidFill>
                          <a:latin typeface="Montserrat"/>
                          <a:ea typeface="Montserrat"/>
                          <a:cs typeface="Montserrat"/>
                          <a:sym typeface="Montserrat"/>
                        </a:rPr>
                        <a:t>0.005</a:t>
                      </a:r>
                      <a:endParaRPr b="1" sz="9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3314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Dropout rate</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900">
                          <a:solidFill>
                            <a:srgbClr val="FEB5C9"/>
                          </a:solidFill>
                          <a:latin typeface="Montserrat"/>
                          <a:ea typeface="Montserrat"/>
                          <a:cs typeface="Montserrat"/>
                          <a:sym typeface="Montserrat"/>
                        </a:rPr>
                        <a:t>0.4</a:t>
                      </a:r>
                      <a:endParaRPr b="1" sz="9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693050">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Batch Normalization</a:t>
                      </a:r>
                      <a:endParaRPr b="1" sz="9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Parameters</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900">
                          <a:solidFill>
                            <a:srgbClr val="FEB5C9"/>
                          </a:solidFill>
                          <a:latin typeface="Montserrat"/>
                          <a:ea typeface="Montserrat"/>
                          <a:cs typeface="Montserrat"/>
                          <a:sym typeface="Montserrat"/>
                        </a:rPr>
                        <a:t>m</a:t>
                      </a:r>
                      <a:r>
                        <a:rPr b="1" lang="en" sz="900">
                          <a:solidFill>
                            <a:srgbClr val="FEB5C9"/>
                          </a:solidFill>
                          <a:latin typeface="Montserrat"/>
                          <a:ea typeface="Montserrat"/>
                          <a:cs typeface="Montserrat"/>
                          <a:sym typeface="Montserrat"/>
                        </a:rPr>
                        <a:t>omentum=0.95</a:t>
                      </a:r>
                      <a:endParaRPr b="1" sz="900">
                        <a:solidFill>
                          <a:srgbClr val="FEB5C9"/>
                        </a:solidFill>
                        <a:latin typeface="Montserrat"/>
                        <a:ea typeface="Montserrat"/>
                        <a:cs typeface="Montserrat"/>
                        <a:sym typeface="Montserrat"/>
                      </a:endParaRPr>
                    </a:p>
                    <a:p>
                      <a:pPr indent="0" lvl="0" marL="0" rtl="0" algn="ctr">
                        <a:spcBef>
                          <a:spcPts val="0"/>
                        </a:spcBef>
                        <a:spcAft>
                          <a:spcPts val="0"/>
                        </a:spcAft>
                        <a:buNone/>
                      </a:pPr>
                      <a:r>
                        <a:rPr b="1" lang="en" sz="900">
                          <a:solidFill>
                            <a:srgbClr val="FEB5C9"/>
                          </a:solidFill>
                          <a:latin typeface="Montserrat"/>
                          <a:ea typeface="Montserrat"/>
                          <a:cs typeface="Montserrat"/>
                          <a:sym typeface="Montserrat"/>
                        </a:rPr>
                        <a:t>e</a:t>
                      </a:r>
                      <a:r>
                        <a:rPr b="1" lang="en" sz="900">
                          <a:solidFill>
                            <a:srgbClr val="FEB5C9"/>
                          </a:solidFill>
                          <a:latin typeface="Montserrat"/>
                          <a:ea typeface="Montserrat"/>
                          <a:cs typeface="Montserrat"/>
                          <a:sym typeface="Montserrat"/>
                        </a:rPr>
                        <a:t>psilon=0.0005</a:t>
                      </a:r>
                      <a:endParaRPr b="1" sz="900">
                        <a:solidFill>
                          <a:srgbClr val="FEB5C9"/>
                        </a:solidFill>
                        <a:latin typeface="Montserrat"/>
                        <a:ea typeface="Montserrat"/>
                        <a:cs typeface="Montserrat"/>
                        <a:sym typeface="Montserrat"/>
                      </a:endParaRPr>
                    </a:p>
                    <a:p>
                      <a:pPr indent="0" lvl="0" marL="0" rtl="0" algn="ctr">
                        <a:spcBef>
                          <a:spcPts val="0"/>
                        </a:spcBef>
                        <a:spcAft>
                          <a:spcPts val="0"/>
                        </a:spcAft>
                        <a:buNone/>
                      </a:pPr>
                      <a:r>
                        <a:rPr b="1" lang="en" sz="900">
                          <a:solidFill>
                            <a:srgbClr val="FEB5C9"/>
                          </a:solidFill>
                          <a:latin typeface="Montserrat"/>
                          <a:ea typeface="Montserrat"/>
                          <a:cs typeface="Montserrat"/>
                          <a:sym typeface="Montserrat"/>
                        </a:rPr>
                        <a:t>g</a:t>
                      </a:r>
                      <a:r>
                        <a:rPr b="1" lang="en" sz="900">
                          <a:solidFill>
                            <a:srgbClr val="FEB5C9"/>
                          </a:solidFill>
                          <a:latin typeface="Montserrat"/>
                          <a:ea typeface="Montserrat"/>
                          <a:cs typeface="Montserrat"/>
                          <a:sym typeface="Montserrat"/>
                        </a:rPr>
                        <a:t>amma=0.5</a:t>
                      </a:r>
                      <a:endParaRPr b="1" sz="9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bl>
          </a:graphicData>
        </a:graphic>
      </p:graphicFrame>
      <p:graphicFrame>
        <p:nvGraphicFramePr>
          <p:cNvPr id="218" name="Google Shape;218;p29"/>
          <p:cNvGraphicFramePr/>
          <p:nvPr/>
        </p:nvGraphicFramePr>
        <p:xfrm>
          <a:off x="5394188" y="2159775"/>
          <a:ext cx="3000000" cy="3000000"/>
        </p:xfrm>
        <a:graphic>
          <a:graphicData uri="http://schemas.openxmlformats.org/drawingml/2006/table">
            <a:tbl>
              <a:tblPr>
                <a:noFill/>
                <a:tableStyleId>{3DA104EA-04C1-435C-B015-7C263AC3DE22}</a:tableStyleId>
              </a:tblPr>
              <a:tblGrid>
                <a:gridCol w="910575"/>
                <a:gridCol w="913275"/>
              </a:tblGrid>
              <a:tr h="58937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Training</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58.83%</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58937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Validation</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38.17%</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589375">
                <a:tc>
                  <a:txBody>
                    <a:bodyPr/>
                    <a:lstStyle/>
                    <a:p>
                      <a:pPr indent="0" lvl="0" marL="0" rtl="0" algn="ctr">
                        <a:spcBef>
                          <a:spcPts val="0"/>
                        </a:spcBef>
                        <a:spcAft>
                          <a:spcPts val="0"/>
                        </a:spcAft>
                        <a:buNone/>
                      </a:pPr>
                      <a:r>
                        <a:rPr b="1" lang="en" sz="900">
                          <a:solidFill>
                            <a:srgbClr val="FFFFFF"/>
                          </a:solidFill>
                          <a:latin typeface="Montserrat"/>
                          <a:ea typeface="Montserrat"/>
                          <a:cs typeface="Montserrat"/>
                          <a:sym typeface="Montserrat"/>
                        </a:rPr>
                        <a:t>Test</a:t>
                      </a:r>
                      <a:endParaRPr b="1" sz="900">
                        <a:solidFill>
                          <a:srgbClr val="FFFFFF"/>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1000">
                          <a:solidFill>
                            <a:srgbClr val="FEB5C9"/>
                          </a:solidFill>
                          <a:latin typeface="Montserrat"/>
                          <a:ea typeface="Montserrat"/>
                          <a:cs typeface="Montserrat"/>
                          <a:sym typeface="Montserrat"/>
                        </a:rPr>
                        <a:t>39.83%</a:t>
                      </a:r>
                      <a:endParaRPr b="1" sz="1000">
                        <a:solidFill>
                          <a:srgbClr val="FEB5C9"/>
                        </a:solidFill>
                        <a:latin typeface="Montserrat"/>
                        <a:ea typeface="Montserrat"/>
                        <a:cs typeface="Montserrat"/>
                        <a:sym typeface="Montserrat"/>
                      </a:endParaRPr>
                    </a:p>
                  </a:txBody>
                  <a:tcPr marT="63500" marB="63500" marR="63500" marL="63500" anchor="ctr">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2" name="Shape 222"/>
        <p:cNvGrpSpPr/>
        <p:nvPr/>
      </p:nvGrpSpPr>
      <p:grpSpPr>
        <a:xfrm>
          <a:off x="0" y="0"/>
          <a:ext cx="0" cy="0"/>
          <a:chOff x="0" y="0"/>
          <a:chExt cx="0" cy="0"/>
        </a:xfrm>
      </p:grpSpPr>
      <p:sp>
        <p:nvSpPr>
          <p:cNvPr id="223" name="Google Shape;223;p30"/>
          <p:cNvSpPr/>
          <p:nvPr/>
        </p:nvSpPr>
        <p:spPr>
          <a:xfrm>
            <a:off x="6329550" y="1651238"/>
            <a:ext cx="2383500" cy="2377500"/>
          </a:xfrm>
          <a:prstGeom prst="ellipse">
            <a:avLst/>
          </a:prstGeom>
          <a:solidFill>
            <a:srgbClr val="FEB5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3325200" y="1651238"/>
            <a:ext cx="2383500" cy="2377500"/>
          </a:xfrm>
          <a:prstGeom prst="ellipse">
            <a:avLst/>
          </a:prstGeom>
          <a:solidFill>
            <a:srgbClr val="FEB5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375750" y="1686450"/>
            <a:ext cx="2328600" cy="2309700"/>
          </a:xfrm>
          <a:prstGeom prst="ellipse">
            <a:avLst/>
          </a:prstGeom>
          <a:solidFill>
            <a:srgbClr val="FEB5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txBox="1"/>
          <p:nvPr/>
        </p:nvSpPr>
        <p:spPr>
          <a:xfrm>
            <a:off x="281450" y="235700"/>
            <a:ext cx="528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Business Implications</a:t>
            </a:r>
            <a:endParaRPr sz="3000">
              <a:solidFill>
                <a:srgbClr val="FEB5C9"/>
              </a:solidFill>
              <a:latin typeface="Alfa Slab One"/>
              <a:ea typeface="Alfa Slab One"/>
              <a:cs typeface="Alfa Slab One"/>
              <a:sym typeface="Alfa Slab One"/>
            </a:endParaRPr>
          </a:p>
        </p:txBody>
      </p:sp>
      <p:sp>
        <p:nvSpPr>
          <p:cNvPr id="227" name="Google Shape;227;p30"/>
          <p:cNvSpPr txBox="1"/>
          <p:nvPr/>
        </p:nvSpPr>
        <p:spPr>
          <a:xfrm>
            <a:off x="716550" y="1250175"/>
            <a:ext cx="23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EB5C9"/>
                </a:solidFill>
                <a:latin typeface="Montserrat"/>
                <a:ea typeface="Montserrat"/>
                <a:cs typeface="Montserrat"/>
                <a:sym typeface="Montserrat"/>
              </a:rPr>
              <a:t>Market Research</a:t>
            </a:r>
            <a:endParaRPr b="1">
              <a:solidFill>
                <a:srgbClr val="FEB5C9"/>
              </a:solidFill>
              <a:latin typeface="Montserrat"/>
              <a:ea typeface="Montserrat"/>
              <a:cs typeface="Montserrat"/>
              <a:sym typeface="Montserrat"/>
            </a:endParaRPr>
          </a:p>
        </p:txBody>
      </p:sp>
      <p:cxnSp>
        <p:nvCxnSpPr>
          <p:cNvPr id="228" name="Google Shape;228;p30"/>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pic>
        <p:nvPicPr>
          <p:cNvPr id="229" name="Google Shape;229;p30"/>
          <p:cNvPicPr preferRelativeResize="0"/>
          <p:nvPr/>
        </p:nvPicPr>
        <p:blipFill>
          <a:blip r:embed="rId3">
            <a:alphaModFix/>
          </a:blip>
          <a:stretch>
            <a:fillRect/>
          </a:stretch>
        </p:blipFill>
        <p:spPr>
          <a:xfrm>
            <a:off x="435525" y="1736788"/>
            <a:ext cx="2209049" cy="2209049"/>
          </a:xfrm>
          <a:prstGeom prst="rect">
            <a:avLst/>
          </a:prstGeom>
          <a:noFill/>
          <a:ln>
            <a:noFill/>
          </a:ln>
        </p:spPr>
      </p:pic>
      <p:pic>
        <p:nvPicPr>
          <p:cNvPr id="230" name="Google Shape;230;p30"/>
          <p:cNvPicPr preferRelativeResize="0"/>
          <p:nvPr/>
        </p:nvPicPr>
        <p:blipFill>
          <a:blip r:embed="rId4">
            <a:alphaModFix/>
          </a:blip>
          <a:stretch>
            <a:fillRect/>
          </a:stretch>
        </p:blipFill>
        <p:spPr>
          <a:xfrm>
            <a:off x="6390375" y="1705001"/>
            <a:ext cx="2272626" cy="2272626"/>
          </a:xfrm>
          <a:prstGeom prst="rect">
            <a:avLst/>
          </a:prstGeom>
          <a:noFill/>
          <a:ln>
            <a:noFill/>
          </a:ln>
        </p:spPr>
      </p:pic>
      <p:pic>
        <p:nvPicPr>
          <p:cNvPr id="231" name="Google Shape;231;p30"/>
          <p:cNvPicPr preferRelativeResize="0"/>
          <p:nvPr/>
        </p:nvPicPr>
        <p:blipFill>
          <a:blip r:embed="rId5">
            <a:alphaModFix/>
          </a:blip>
          <a:stretch>
            <a:fillRect/>
          </a:stretch>
        </p:blipFill>
        <p:spPr>
          <a:xfrm>
            <a:off x="3381150" y="1704988"/>
            <a:ext cx="2272626" cy="2272599"/>
          </a:xfrm>
          <a:prstGeom prst="rect">
            <a:avLst/>
          </a:prstGeom>
          <a:noFill/>
          <a:ln>
            <a:noFill/>
          </a:ln>
        </p:spPr>
      </p:pic>
      <p:sp>
        <p:nvSpPr>
          <p:cNvPr id="232" name="Google Shape;232;p30"/>
          <p:cNvSpPr txBox="1"/>
          <p:nvPr/>
        </p:nvSpPr>
        <p:spPr>
          <a:xfrm>
            <a:off x="3917825" y="1250163"/>
            <a:ext cx="16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EB5C9"/>
                </a:solidFill>
                <a:latin typeface="Montserrat"/>
                <a:ea typeface="Montserrat"/>
                <a:cs typeface="Montserrat"/>
                <a:sym typeface="Montserrat"/>
              </a:rPr>
              <a:t>Healthcare</a:t>
            </a:r>
            <a:endParaRPr b="1">
              <a:solidFill>
                <a:srgbClr val="FEB5C9"/>
              </a:solidFill>
              <a:latin typeface="Montserrat"/>
              <a:ea typeface="Montserrat"/>
              <a:cs typeface="Montserrat"/>
              <a:sym typeface="Montserrat"/>
            </a:endParaRPr>
          </a:p>
        </p:txBody>
      </p:sp>
      <p:sp>
        <p:nvSpPr>
          <p:cNvPr id="233" name="Google Shape;233;p30"/>
          <p:cNvSpPr txBox="1"/>
          <p:nvPr/>
        </p:nvSpPr>
        <p:spPr>
          <a:xfrm>
            <a:off x="6513905" y="1250163"/>
            <a:ext cx="22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EB5C9"/>
                </a:solidFill>
                <a:latin typeface="Montserrat"/>
                <a:ea typeface="Montserrat"/>
                <a:cs typeface="Montserrat"/>
                <a:sym typeface="Montserrat"/>
              </a:rPr>
              <a:t>Auto Manufacturers</a:t>
            </a:r>
            <a:endParaRPr b="1">
              <a:solidFill>
                <a:srgbClr val="FEB5C9"/>
              </a:solidFill>
              <a:latin typeface="Montserrat"/>
              <a:ea typeface="Montserrat"/>
              <a:cs typeface="Montserrat"/>
              <a:sym typeface="Montserrat"/>
            </a:endParaRPr>
          </a:p>
        </p:txBody>
      </p:sp>
      <p:sp>
        <p:nvSpPr>
          <p:cNvPr id="234" name="Google Shape;234;p30"/>
          <p:cNvSpPr txBox="1"/>
          <p:nvPr/>
        </p:nvSpPr>
        <p:spPr>
          <a:xfrm>
            <a:off x="375750" y="4225825"/>
            <a:ext cx="31626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FEB5C9"/>
                </a:solidFill>
                <a:latin typeface="Montserrat"/>
                <a:ea typeface="Montserrat"/>
                <a:cs typeface="Montserrat"/>
                <a:sym typeface="Montserrat"/>
              </a:rPr>
              <a:t>Check customer’s facial reaction </a:t>
            </a:r>
            <a:endParaRPr sz="1000">
              <a:solidFill>
                <a:srgbClr val="FEB5C9"/>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000">
                <a:solidFill>
                  <a:srgbClr val="FEB5C9"/>
                </a:solidFill>
                <a:latin typeface="Montserrat"/>
                <a:ea typeface="Montserrat"/>
                <a:cs typeface="Montserrat"/>
                <a:sym typeface="Montserrat"/>
              </a:rPr>
              <a:t>→ understand reaction to a product</a:t>
            </a:r>
            <a:endParaRPr b="1" sz="1000">
              <a:solidFill>
                <a:srgbClr val="FEB5C9"/>
              </a:solidFill>
              <a:latin typeface="Montserrat"/>
              <a:ea typeface="Montserrat"/>
              <a:cs typeface="Montserrat"/>
              <a:sym typeface="Montserrat"/>
            </a:endParaRPr>
          </a:p>
        </p:txBody>
      </p:sp>
      <p:sp>
        <p:nvSpPr>
          <p:cNvPr id="235" name="Google Shape;235;p30"/>
          <p:cNvSpPr txBox="1"/>
          <p:nvPr/>
        </p:nvSpPr>
        <p:spPr>
          <a:xfrm>
            <a:off x="3325200" y="4225825"/>
            <a:ext cx="31626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FEB5C9"/>
                </a:solidFill>
                <a:latin typeface="Montserrat"/>
                <a:ea typeface="Montserrat"/>
                <a:cs typeface="Montserrat"/>
                <a:sym typeface="Montserrat"/>
              </a:rPr>
              <a:t>Examine footage in emergency room </a:t>
            </a:r>
            <a:endParaRPr sz="1000">
              <a:solidFill>
                <a:srgbClr val="FEB5C9"/>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000">
                <a:solidFill>
                  <a:srgbClr val="FEB5C9"/>
                </a:solidFill>
                <a:latin typeface="Montserrat"/>
                <a:ea typeface="Montserrat"/>
                <a:cs typeface="Montserrat"/>
                <a:sym typeface="Montserrat"/>
              </a:rPr>
              <a:t>→ determine patient’s condition</a:t>
            </a:r>
            <a:endParaRPr b="1" sz="1000">
              <a:solidFill>
                <a:srgbClr val="FEB5C9"/>
              </a:solidFill>
              <a:latin typeface="Montserrat"/>
              <a:ea typeface="Montserrat"/>
              <a:cs typeface="Montserrat"/>
              <a:sym typeface="Montserrat"/>
            </a:endParaRPr>
          </a:p>
        </p:txBody>
      </p:sp>
      <p:sp>
        <p:nvSpPr>
          <p:cNvPr id="236" name="Google Shape;236;p30"/>
          <p:cNvSpPr txBox="1"/>
          <p:nvPr/>
        </p:nvSpPr>
        <p:spPr>
          <a:xfrm>
            <a:off x="6390375" y="4225825"/>
            <a:ext cx="26922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FEB5C9"/>
                </a:solidFill>
                <a:latin typeface="Montserrat"/>
                <a:ea typeface="Montserrat"/>
                <a:cs typeface="Montserrat"/>
                <a:sym typeface="Montserrat"/>
              </a:rPr>
              <a:t>Incorporate more facial features</a:t>
            </a:r>
            <a:endParaRPr sz="1000">
              <a:solidFill>
                <a:srgbClr val="FEB5C9"/>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000">
                <a:solidFill>
                  <a:srgbClr val="FEB5C9"/>
                </a:solidFill>
                <a:latin typeface="Montserrat"/>
                <a:ea typeface="Montserrat"/>
                <a:cs typeface="Montserrat"/>
                <a:sym typeface="Montserrat"/>
              </a:rPr>
              <a:t>→ alert driver and prevent accidents</a:t>
            </a:r>
            <a:endParaRPr b="1" sz="1000">
              <a:solidFill>
                <a:srgbClr val="FEB5C9"/>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40" name="Shape 240"/>
        <p:cNvGrpSpPr/>
        <p:nvPr/>
      </p:nvGrpSpPr>
      <p:grpSpPr>
        <a:xfrm>
          <a:off x="0" y="0"/>
          <a:ext cx="0" cy="0"/>
          <a:chOff x="0" y="0"/>
          <a:chExt cx="0" cy="0"/>
        </a:xfrm>
      </p:grpSpPr>
      <p:sp>
        <p:nvSpPr>
          <p:cNvPr id="241" name="Google Shape;241;p31"/>
          <p:cNvSpPr txBox="1"/>
          <p:nvPr/>
        </p:nvSpPr>
        <p:spPr>
          <a:xfrm>
            <a:off x="3159900" y="2306050"/>
            <a:ext cx="282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THANK YOU</a:t>
            </a:r>
            <a:endParaRPr sz="3000">
              <a:solidFill>
                <a:srgbClr val="FEB5C9"/>
              </a:solidFill>
              <a:latin typeface="Alfa Slab One"/>
              <a:ea typeface="Alfa Slab One"/>
              <a:cs typeface="Alfa Slab One"/>
              <a:sym typeface="Alfa Slab One"/>
            </a:endParaRPr>
          </a:p>
        </p:txBody>
      </p:sp>
      <p:cxnSp>
        <p:nvCxnSpPr>
          <p:cNvPr id="242" name="Google Shape;242;p31"/>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cxnSp>
        <p:nvCxnSpPr>
          <p:cNvPr id="243" name="Google Shape;243;p31"/>
          <p:cNvCxnSpPr/>
          <p:nvPr/>
        </p:nvCxnSpPr>
        <p:spPr>
          <a:xfrm>
            <a:off x="375750" y="4121950"/>
            <a:ext cx="8392500" cy="21600"/>
          </a:xfrm>
          <a:prstGeom prst="straightConnector1">
            <a:avLst/>
          </a:prstGeom>
          <a:noFill/>
          <a:ln cap="flat" cmpd="sng" w="9525">
            <a:solidFill>
              <a:srgbClr val="FEB5C9"/>
            </a:solidFill>
            <a:prstDash val="dot"/>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1" name="Shape 61"/>
        <p:cNvGrpSpPr/>
        <p:nvPr/>
      </p:nvGrpSpPr>
      <p:grpSpPr>
        <a:xfrm>
          <a:off x="0" y="0"/>
          <a:ext cx="0" cy="0"/>
          <a:chOff x="0" y="0"/>
          <a:chExt cx="0" cy="0"/>
        </a:xfrm>
      </p:grpSpPr>
      <p:sp>
        <p:nvSpPr>
          <p:cNvPr id="62" name="Google Shape;62;p14"/>
          <p:cNvSpPr/>
          <p:nvPr/>
        </p:nvSpPr>
        <p:spPr>
          <a:xfrm>
            <a:off x="1158200" y="2133237"/>
            <a:ext cx="2153400" cy="1746600"/>
          </a:xfrm>
          <a:prstGeom prst="roundRect">
            <a:avLst>
              <a:gd fmla="val 0" name="adj"/>
            </a:avLst>
          </a:prstGeom>
          <a:solidFill>
            <a:srgbClr val="FEB5C9">
              <a:alpha val="5084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281450" y="235700"/>
            <a:ext cx="331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Data Overview</a:t>
            </a:r>
            <a:endParaRPr sz="3000">
              <a:solidFill>
                <a:srgbClr val="FEB5C9"/>
              </a:solidFill>
              <a:latin typeface="Alfa Slab One"/>
              <a:ea typeface="Alfa Slab One"/>
              <a:cs typeface="Alfa Slab One"/>
              <a:sym typeface="Alfa Slab One"/>
            </a:endParaRPr>
          </a:p>
        </p:txBody>
      </p:sp>
      <p:sp>
        <p:nvSpPr>
          <p:cNvPr id="64" name="Google Shape;64;p14"/>
          <p:cNvSpPr txBox="1"/>
          <p:nvPr/>
        </p:nvSpPr>
        <p:spPr>
          <a:xfrm>
            <a:off x="375750" y="1028700"/>
            <a:ext cx="8304900" cy="800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Data set </a:t>
            </a:r>
            <a:endParaRPr b="1">
              <a:solidFill>
                <a:srgbClr val="FEB5C9"/>
              </a:solidFill>
              <a:latin typeface="Montserrat"/>
              <a:ea typeface="Montserrat"/>
              <a:cs typeface="Montserrat"/>
              <a:sym typeface="Montserrat"/>
            </a:endParaRPr>
          </a:p>
          <a:p>
            <a:pPr indent="0" lvl="0" marL="457200" rtl="0" algn="l">
              <a:spcBef>
                <a:spcPts val="0"/>
              </a:spcBef>
              <a:spcAft>
                <a:spcPts val="0"/>
              </a:spcAft>
              <a:buNone/>
            </a:pPr>
            <a:r>
              <a:rPr b="1" lang="en" sz="1300">
                <a:solidFill>
                  <a:srgbClr val="FEB5C9"/>
                </a:solidFill>
                <a:latin typeface="Montserrat"/>
                <a:ea typeface="Montserrat"/>
                <a:cs typeface="Montserrat"/>
                <a:sym typeface="Montserrat"/>
              </a:rPr>
              <a:t>: </a:t>
            </a:r>
            <a:r>
              <a:rPr lang="en" sz="1300">
                <a:solidFill>
                  <a:srgbClr val="FEB5C9"/>
                </a:solidFill>
                <a:latin typeface="Montserrat"/>
                <a:ea typeface="Montserrat"/>
                <a:cs typeface="Montserrat"/>
                <a:sym typeface="Montserrat"/>
              </a:rPr>
              <a:t>Face Emotion Images </a:t>
            </a:r>
            <a:r>
              <a:rPr lang="en" sz="1300">
                <a:solidFill>
                  <a:srgbClr val="FEB5C9"/>
                </a:solidFill>
                <a:latin typeface="Montserrat"/>
                <a:ea typeface="Montserrat"/>
                <a:cs typeface="Montserrat"/>
                <a:sym typeface="Montserrat"/>
              </a:rPr>
              <a:t>created by gathering the results of a Google image search of each emotion and synonyms​​ of​​ the​​ emotions (FER-2013)</a:t>
            </a:r>
            <a:endParaRPr sz="1300">
              <a:solidFill>
                <a:srgbClr val="FEB5C9"/>
              </a:solidFill>
              <a:latin typeface="Montserrat"/>
              <a:ea typeface="Montserrat"/>
              <a:cs typeface="Montserrat"/>
              <a:sym typeface="Montserrat"/>
            </a:endParaRPr>
          </a:p>
        </p:txBody>
      </p:sp>
      <p:grpSp>
        <p:nvGrpSpPr>
          <p:cNvPr id="65" name="Google Shape;65;p14"/>
          <p:cNvGrpSpPr/>
          <p:nvPr/>
        </p:nvGrpSpPr>
        <p:grpSpPr>
          <a:xfrm>
            <a:off x="1218240" y="2196200"/>
            <a:ext cx="2043664" cy="1631950"/>
            <a:chOff x="800415" y="1813725"/>
            <a:chExt cx="2043664" cy="1631950"/>
          </a:xfrm>
        </p:grpSpPr>
        <p:pic>
          <p:nvPicPr>
            <p:cNvPr id="66" name="Google Shape;66;p14"/>
            <p:cNvPicPr preferRelativeResize="0"/>
            <p:nvPr/>
          </p:nvPicPr>
          <p:blipFill>
            <a:blip r:embed="rId3">
              <a:alphaModFix/>
            </a:blip>
            <a:stretch>
              <a:fillRect/>
            </a:stretch>
          </p:blipFill>
          <p:spPr>
            <a:xfrm>
              <a:off x="800415" y="1813725"/>
              <a:ext cx="408724" cy="408730"/>
            </a:xfrm>
            <a:prstGeom prst="rect">
              <a:avLst/>
            </a:prstGeom>
            <a:noFill/>
            <a:ln>
              <a:noFill/>
            </a:ln>
          </p:spPr>
        </p:pic>
        <p:pic>
          <p:nvPicPr>
            <p:cNvPr id="67" name="Google Shape;67;p14"/>
            <p:cNvPicPr preferRelativeResize="0"/>
            <p:nvPr/>
          </p:nvPicPr>
          <p:blipFill>
            <a:blip r:embed="rId4">
              <a:alphaModFix/>
            </a:blip>
            <a:stretch>
              <a:fillRect/>
            </a:stretch>
          </p:blipFill>
          <p:spPr>
            <a:xfrm>
              <a:off x="800415" y="2222434"/>
              <a:ext cx="408724" cy="408730"/>
            </a:xfrm>
            <a:prstGeom prst="rect">
              <a:avLst/>
            </a:prstGeom>
            <a:noFill/>
            <a:ln>
              <a:noFill/>
            </a:ln>
          </p:spPr>
        </p:pic>
        <p:pic>
          <p:nvPicPr>
            <p:cNvPr id="68" name="Google Shape;68;p14"/>
            <p:cNvPicPr preferRelativeResize="0"/>
            <p:nvPr/>
          </p:nvPicPr>
          <p:blipFill>
            <a:blip r:embed="rId5">
              <a:alphaModFix/>
            </a:blip>
            <a:stretch>
              <a:fillRect/>
            </a:stretch>
          </p:blipFill>
          <p:spPr>
            <a:xfrm>
              <a:off x="1209150" y="1813725"/>
              <a:ext cx="408724" cy="408730"/>
            </a:xfrm>
            <a:prstGeom prst="rect">
              <a:avLst/>
            </a:prstGeom>
            <a:noFill/>
            <a:ln>
              <a:noFill/>
            </a:ln>
          </p:spPr>
        </p:pic>
        <p:pic>
          <p:nvPicPr>
            <p:cNvPr id="69" name="Google Shape;69;p14"/>
            <p:cNvPicPr preferRelativeResize="0"/>
            <p:nvPr/>
          </p:nvPicPr>
          <p:blipFill>
            <a:blip r:embed="rId6">
              <a:alphaModFix/>
            </a:blip>
            <a:stretch>
              <a:fillRect/>
            </a:stretch>
          </p:blipFill>
          <p:spPr>
            <a:xfrm>
              <a:off x="800415" y="2631175"/>
              <a:ext cx="408724" cy="408730"/>
            </a:xfrm>
            <a:prstGeom prst="rect">
              <a:avLst/>
            </a:prstGeom>
            <a:noFill/>
            <a:ln>
              <a:noFill/>
            </a:ln>
          </p:spPr>
        </p:pic>
        <p:pic>
          <p:nvPicPr>
            <p:cNvPr id="70" name="Google Shape;70;p14"/>
            <p:cNvPicPr preferRelativeResize="0"/>
            <p:nvPr/>
          </p:nvPicPr>
          <p:blipFill>
            <a:blip r:embed="rId7">
              <a:alphaModFix/>
            </a:blip>
            <a:stretch>
              <a:fillRect/>
            </a:stretch>
          </p:blipFill>
          <p:spPr>
            <a:xfrm>
              <a:off x="2026620" y="1813725"/>
              <a:ext cx="408724" cy="408730"/>
            </a:xfrm>
            <a:prstGeom prst="rect">
              <a:avLst/>
            </a:prstGeom>
            <a:noFill/>
            <a:ln>
              <a:noFill/>
            </a:ln>
          </p:spPr>
        </p:pic>
        <p:pic>
          <p:nvPicPr>
            <p:cNvPr id="71" name="Google Shape;71;p14"/>
            <p:cNvPicPr preferRelativeResize="0"/>
            <p:nvPr/>
          </p:nvPicPr>
          <p:blipFill>
            <a:blip r:embed="rId8">
              <a:alphaModFix/>
            </a:blip>
            <a:stretch>
              <a:fillRect/>
            </a:stretch>
          </p:blipFill>
          <p:spPr>
            <a:xfrm>
              <a:off x="1209150" y="2222434"/>
              <a:ext cx="408724" cy="408730"/>
            </a:xfrm>
            <a:prstGeom prst="rect">
              <a:avLst/>
            </a:prstGeom>
            <a:noFill/>
            <a:ln>
              <a:noFill/>
            </a:ln>
          </p:spPr>
        </p:pic>
        <p:pic>
          <p:nvPicPr>
            <p:cNvPr id="72" name="Google Shape;72;p14"/>
            <p:cNvPicPr preferRelativeResize="0"/>
            <p:nvPr/>
          </p:nvPicPr>
          <p:blipFill>
            <a:blip r:embed="rId9">
              <a:alphaModFix/>
            </a:blip>
            <a:stretch>
              <a:fillRect/>
            </a:stretch>
          </p:blipFill>
          <p:spPr>
            <a:xfrm>
              <a:off x="1617885" y="1813725"/>
              <a:ext cx="408724" cy="408730"/>
            </a:xfrm>
            <a:prstGeom prst="rect">
              <a:avLst/>
            </a:prstGeom>
            <a:noFill/>
            <a:ln>
              <a:noFill/>
            </a:ln>
          </p:spPr>
        </p:pic>
        <p:pic>
          <p:nvPicPr>
            <p:cNvPr id="73" name="Google Shape;73;p14"/>
            <p:cNvPicPr preferRelativeResize="0"/>
            <p:nvPr/>
          </p:nvPicPr>
          <p:blipFill>
            <a:blip r:embed="rId10">
              <a:alphaModFix/>
            </a:blip>
            <a:stretch>
              <a:fillRect/>
            </a:stretch>
          </p:blipFill>
          <p:spPr>
            <a:xfrm>
              <a:off x="2435355" y="1813725"/>
              <a:ext cx="408724" cy="408730"/>
            </a:xfrm>
            <a:prstGeom prst="rect">
              <a:avLst/>
            </a:prstGeom>
            <a:noFill/>
            <a:ln>
              <a:noFill/>
            </a:ln>
          </p:spPr>
        </p:pic>
        <p:pic>
          <p:nvPicPr>
            <p:cNvPr id="74" name="Google Shape;74;p14"/>
            <p:cNvPicPr preferRelativeResize="0"/>
            <p:nvPr/>
          </p:nvPicPr>
          <p:blipFill>
            <a:blip r:embed="rId11">
              <a:alphaModFix/>
            </a:blip>
            <a:stretch>
              <a:fillRect/>
            </a:stretch>
          </p:blipFill>
          <p:spPr>
            <a:xfrm>
              <a:off x="1209150" y="2631175"/>
              <a:ext cx="408724" cy="408730"/>
            </a:xfrm>
            <a:prstGeom prst="rect">
              <a:avLst/>
            </a:prstGeom>
            <a:noFill/>
            <a:ln>
              <a:noFill/>
            </a:ln>
          </p:spPr>
        </p:pic>
        <p:pic>
          <p:nvPicPr>
            <p:cNvPr id="75" name="Google Shape;75;p14"/>
            <p:cNvPicPr preferRelativeResize="0"/>
            <p:nvPr/>
          </p:nvPicPr>
          <p:blipFill>
            <a:blip r:embed="rId12">
              <a:alphaModFix/>
            </a:blip>
            <a:stretch>
              <a:fillRect/>
            </a:stretch>
          </p:blipFill>
          <p:spPr>
            <a:xfrm>
              <a:off x="800415" y="3036945"/>
              <a:ext cx="408724" cy="408730"/>
            </a:xfrm>
            <a:prstGeom prst="rect">
              <a:avLst/>
            </a:prstGeom>
            <a:noFill/>
            <a:ln>
              <a:noFill/>
            </a:ln>
          </p:spPr>
        </p:pic>
        <p:pic>
          <p:nvPicPr>
            <p:cNvPr id="76" name="Google Shape;76;p14"/>
            <p:cNvPicPr preferRelativeResize="0"/>
            <p:nvPr/>
          </p:nvPicPr>
          <p:blipFill>
            <a:blip r:embed="rId13">
              <a:alphaModFix/>
            </a:blip>
            <a:stretch>
              <a:fillRect/>
            </a:stretch>
          </p:blipFill>
          <p:spPr>
            <a:xfrm>
              <a:off x="1617885" y="2222434"/>
              <a:ext cx="408724" cy="408730"/>
            </a:xfrm>
            <a:prstGeom prst="rect">
              <a:avLst/>
            </a:prstGeom>
            <a:noFill/>
            <a:ln>
              <a:noFill/>
            </a:ln>
          </p:spPr>
        </p:pic>
        <p:pic>
          <p:nvPicPr>
            <p:cNvPr id="77" name="Google Shape;77;p14"/>
            <p:cNvPicPr preferRelativeResize="0"/>
            <p:nvPr/>
          </p:nvPicPr>
          <p:blipFill>
            <a:blip r:embed="rId14">
              <a:alphaModFix/>
            </a:blip>
            <a:stretch>
              <a:fillRect/>
            </a:stretch>
          </p:blipFill>
          <p:spPr>
            <a:xfrm>
              <a:off x="2026600" y="2222425"/>
              <a:ext cx="423350" cy="408750"/>
            </a:xfrm>
            <a:prstGeom prst="rect">
              <a:avLst/>
            </a:prstGeom>
            <a:noFill/>
            <a:ln>
              <a:noFill/>
            </a:ln>
          </p:spPr>
        </p:pic>
        <p:pic>
          <p:nvPicPr>
            <p:cNvPr id="78" name="Google Shape;78;p14"/>
            <p:cNvPicPr preferRelativeResize="0"/>
            <p:nvPr/>
          </p:nvPicPr>
          <p:blipFill>
            <a:blip r:embed="rId15">
              <a:alphaModFix/>
            </a:blip>
            <a:stretch>
              <a:fillRect/>
            </a:stretch>
          </p:blipFill>
          <p:spPr>
            <a:xfrm>
              <a:off x="1617885" y="3036945"/>
              <a:ext cx="408724" cy="408730"/>
            </a:xfrm>
            <a:prstGeom prst="rect">
              <a:avLst/>
            </a:prstGeom>
            <a:noFill/>
            <a:ln>
              <a:noFill/>
            </a:ln>
          </p:spPr>
        </p:pic>
        <p:pic>
          <p:nvPicPr>
            <p:cNvPr id="79" name="Google Shape;79;p14"/>
            <p:cNvPicPr preferRelativeResize="0"/>
            <p:nvPr/>
          </p:nvPicPr>
          <p:blipFill>
            <a:blip r:embed="rId16">
              <a:alphaModFix/>
            </a:blip>
            <a:stretch>
              <a:fillRect/>
            </a:stretch>
          </p:blipFill>
          <p:spPr>
            <a:xfrm>
              <a:off x="2026620" y="2631175"/>
              <a:ext cx="408724" cy="408730"/>
            </a:xfrm>
            <a:prstGeom prst="rect">
              <a:avLst/>
            </a:prstGeom>
            <a:noFill/>
            <a:ln>
              <a:noFill/>
            </a:ln>
          </p:spPr>
        </p:pic>
        <p:pic>
          <p:nvPicPr>
            <p:cNvPr id="80" name="Google Shape;80;p14"/>
            <p:cNvPicPr preferRelativeResize="0"/>
            <p:nvPr/>
          </p:nvPicPr>
          <p:blipFill>
            <a:blip r:embed="rId17">
              <a:alphaModFix/>
            </a:blip>
            <a:stretch>
              <a:fillRect/>
            </a:stretch>
          </p:blipFill>
          <p:spPr>
            <a:xfrm>
              <a:off x="1209150" y="3036945"/>
              <a:ext cx="408724" cy="408730"/>
            </a:xfrm>
            <a:prstGeom prst="rect">
              <a:avLst/>
            </a:prstGeom>
            <a:noFill/>
            <a:ln>
              <a:noFill/>
            </a:ln>
          </p:spPr>
        </p:pic>
        <p:pic>
          <p:nvPicPr>
            <p:cNvPr id="81" name="Google Shape;81;p14"/>
            <p:cNvPicPr preferRelativeResize="0"/>
            <p:nvPr/>
          </p:nvPicPr>
          <p:blipFill>
            <a:blip r:embed="rId18">
              <a:alphaModFix/>
            </a:blip>
            <a:stretch>
              <a:fillRect/>
            </a:stretch>
          </p:blipFill>
          <p:spPr>
            <a:xfrm>
              <a:off x="2026609" y="3036945"/>
              <a:ext cx="408724" cy="408730"/>
            </a:xfrm>
            <a:prstGeom prst="rect">
              <a:avLst/>
            </a:prstGeom>
            <a:noFill/>
            <a:ln>
              <a:noFill/>
            </a:ln>
          </p:spPr>
        </p:pic>
        <p:pic>
          <p:nvPicPr>
            <p:cNvPr id="82" name="Google Shape;82;p14"/>
            <p:cNvPicPr preferRelativeResize="0"/>
            <p:nvPr/>
          </p:nvPicPr>
          <p:blipFill>
            <a:blip r:embed="rId19">
              <a:alphaModFix/>
            </a:blip>
            <a:stretch>
              <a:fillRect/>
            </a:stretch>
          </p:blipFill>
          <p:spPr>
            <a:xfrm>
              <a:off x="2435355" y="3036945"/>
              <a:ext cx="408724" cy="408730"/>
            </a:xfrm>
            <a:prstGeom prst="rect">
              <a:avLst/>
            </a:prstGeom>
            <a:noFill/>
            <a:ln>
              <a:noFill/>
            </a:ln>
          </p:spPr>
        </p:pic>
        <p:pic>
          <p:nvPicPr>
            <p:cNvPr id="83" name="Google Shape;83;p14"/>
            <p:cNvPicPr preferRelativeResize="0"/>
            <p:nvPr/>
          </p:nvPicPr>
          <p:blipFill>
            <a:blip r:embed="rId20">
              <a:alphaModFix/>
            </a:blip>
            <a:stretch>
              <a:fillRect/>
            </a:stretch>
          </p:blipFill>
          <p:spPr>
            <a:xfrm>
              <a:off x="2435344" y="2222434"/>
              <a:ext cx="408724" cy="408730"/>
            </a:xfrm>
            <a:prstGeom prst="rect">
              <a:avLst/>
            </a:prstGeom>
            <a:noFill/>
            <a:ln>
              <a:noFill/>
            </a:ln>
          </p:spPr>
        </p:pic>
        <p:pic>
          <p:nvPicPr>
            <p:cNvPr id="84" name="Google Shape;84;p14"/>
            <p:cNvPicPr preferRelativeResize="0"/>
            <p:nvPr/>
          </p:nvPicPr>
          <p:blipFill>
            <a:blip r:embed="rId21">
              <a:alphaModFix/>
            </a:blip>
            <a:stretch>
              <a:fillRect/>
            </a:stretch>
          </p:blipFill>
          <p:spPr>
            <a:xfrm>
              <a:off x="1617885" y="2631175"/>
              <a:ext cx="408724" cy="408730"/>
            </a:xfrm>
            <a:prstGeom prst="rect">
              <a:avLst/>
            </a:prstGeom>
            <a:noFill/>
            <a:ln>
              <a:noFill/>
            </a:ln>
          </p:spPr>
        </p:pic>
        <p:pic>
          <p:nvPicPr>
            <p:cNvPr id="85" name="Google Shape;85;p14"/>
            <p:cNvPicPr preferRelativeResize="0"/>
            <p:nvPr/>
          </p:nvPicPr>
          <p:blipFill>
            <a:blip r:embed="rId22">
              <a:alphaModFix/>
            </a:blip>
            <a:stretch>
              <a:fillRect/>
            </a:stretch>
          </p:blipFill>
          <p:spPr>
            <a:xfrm>
              <a:off x="2435355" y="2631175"/>
              <a:ext cx="408724" cy="408730"/>
            </a:xfrm>
            <a:prstGeom prst="rect">
              <a:avLst/>
            </a:prstGeom>
            <a:noFill/>
            <a:ln>
              <a:noFill/>
            </a:ln>
          </p:spPr>
        </p:pic>
      </p:grpSp>
      <p:graphicFrame>
        <p:nvGraphicFramePr>
          <p:cNvPr id="86" name="Google Shape;86;p14"/>
          <p:cNvGraphicFramePr/>
          <p:nvPr/>
        </p:nvGraphicFramePr>
        <p:xfrm>
          <a:off x="4535975" y="2052538"/>
          <a:ext cx="3000000" cy="3000000"/>
        </p:xfrm>
        <a:graphic>
          <a:graphicData uri="http://schemas.openxmlformats.org/drawingml/2006/table">
            <a:tbl>
              <a:tblPr>
                <a:noFill/>
                <a:tableStyleId>{0C611747-4FA7-4C91-8D98-FDBB47F0543C}</a:tableStyleId>
              </a:tblPr>
              <a:tblGrid>
                <a:gridCol w="749625"/>
                <a:gridCol w="830325"/>
                <a:gridCol w="830325"/>
                <a:gridCol w="830325"/>
                <a:gridCol w="830325"/>
              </a:tblGrid>
              <a:tr h="413625">
                <a:tc>
                  <a:txBody>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Outcome Variable</a:t>
                      </a:r>
                      <a:endParaRPr b="1" sz="800">
                        <a:solidFill>
                          <a:schemeClr val="lt1"/>
                        </a:solidFill>
                        <a:latin typeface="Montserrat"/>
                        <a:ea typeface="Montserrat"/>
                        <a:cs typeface="Montserrat"/>
                        <a:sym typeface="Montserrat"/>
                      </a:endParaRPr>
                    </a:p>
                  </a:txBody>
                  <a:tcPr marT="88900" marB="88900" marR="88900" marL="8890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 of Images - Total</a:t>
                      </a:r>
                      <a:endParaRPr b="1" sz="800">
                        <a:solidFill>
                          <a:schemeClr val="lt1"/>
                        </a:solidFill>
                        <a:latin typeface="Montserrat"/>
                        <a:ea typeface="Montserrat"/>
                        <a:cs typeface="Montserrat"/>
                        <a:sym typeface="Montserrat"/>
                      </a:endParaRPr>
                    </a:p>
                  </a:txBody>
                  <a:tcPr marT="88900" marB="88900" marR="88900" marL="8890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 of Images - Test</a:t>
                      </a:r>
                      <a:endParaRPr b="1" sz="800">
                        <a:solidFill>
                          <a:schemeClr val="lt1"/>
                        </a:solidFill>
                        <a:latin typeface="Montserrat"/>
                        <a:ea typeface="Montserrat"/>
                        <a:cs typeface="Montserrat"/>
                        <a:sym typeface="Montserrat"/>
                      </a:endParaRPr>
                    </a:p>
                  </a:txBody>
                  <a:tcPr marT="88900" marB="88900" marR="88900" marL="8890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 of Images - Train</a:t>
                      </a:r>
                      <a:endParaRPr b="1" sz="800">
                        <a:solidFill>
                          <a:schemeClr val="lt1"/>
                        </a:solidFill>
                        <a:latin typeface="Montserrat"/>
                        <a:ea typeface="Montserrat"/>
                        <a:cs typeface="Montserrat"/>
                        <a:sym typeface="Montserrat"/>
                      </a:endParaRPr>
                    </a:p>
                  </a:txBody>
                  <a:tcPr marT="88900" marB="88900" marR="88900" marL="8890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EB5C9">
                        <a:alpha val="50840"/>
                      </a:srgbClr>
                    </a:solidFill>
                  </a:tcPr>
                </a:tc>
                <a:tc>
                  <a:txBody>
                    <a:bodyPr/>
                    <a:lstStyle/>
                    <a:p>
                      <a:pPr indent="0" lvl="0" marL="0" rtl="0" algn="ctr">
                        <a:spcBef>
                          <a:spcPts val="0"/>
                        </a:spcBef>
                        <a:spcAft>
                          <a:spcPts val="0"/>
                        </a:spcAft>
                        <a:buNone/>
                      </a:pPr>
                      <a:r>
                        <a:rPr b="1" lang="en" sz="800">
                          <a:solidFill>
                            <a:schemeClr val="lt1"/>
                          </a:solidFill>
                          <a:latin typeface="Montserrat"/>
                          <a:ea typeface="Montserrat"/>
                          <a:cs typeface="Montserrat"/>
                          <a:sym typeface="Montserrat"/>
                        </a:rPr>
                        <a:t># of Images - Validation</a:t>
                      </a:r>
                      <a:endParaRPr b="1" sz="800">
                        <a:solidFill>
                          <a:schemeClr val="lt1"/>
                        </a:solidFill>
                        <a:latin typeface="Montserrat"/>
                        <a:ea typeface="Montserrat"/>
                        <a:cs typeface="Montserrat"/>
                        <a:sym typeface="Montserrat"/>
                      </a:endParaRPr>
                    </a:p>
                  </a:txBody>
                  <a:tcPr marT="88900" marB="88900" marR="88900" marL="8890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EB5C9">
                        <a:alpha val="50840"/>
                      </a:srgbClr>
                    </a:solidFill>
                  </a:tcPr>
                </a:tc>
              </a:tr>
              <a:tr h="242450">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angry</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10</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6</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242450">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fearful</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10</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6</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242450">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happy</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10</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6</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20</a:t>
                      </a:r>
                      <a:r>
                        <a:rPr lang="en" sz="800">
                          <a:solidFill>
                            <a:srgbClr val="FEB5C9"/>
                          </a:solidFill>
                          <a:latin typeface="Montserrat"/>
                          <a:ea typeface="Montserrat"/>
                          <a:cs typeface="Montserrat"/>
                          <a:sym typeface="Montserrat"/>
                        </a:rPr>
                        <a:t>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242450">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neutral</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10</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20</a:t>
                      </a:r>
                      <a:r>
                        <a:rPr lang="en" sz="800">
                          <a:solidFill>
                            <a:srgbClr val="FEB5C9"/>
                          </a:solidFill>
                          <a:latin typeface="Montserrat"/>
                          <a:ea typeface="Montserrat"/>
                          <a:cs typeface="Montserrat"/>
                          <a:sym typeface="Montserrat"/>
                        </a:rPr>
                        <a:t>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6</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242450">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sad</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10</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6</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242450">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surprised</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10</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6</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FEB5C9"/>
                          </a:solidFill>
                          <a:latin typeface="Montserrat"/>
                          <a:ea typeface="Montserrat"/>
                          <a:cs typeface="Montserrat"/>
                          <a:sym typeface="Montserrat"/>
                        </a:rPr>
                        <a:t>2</a:t>
                      </a:r>
                      <a:r>
                        <a:rPr lang="en" sz="800">
                          <a:solidFill>
                            <a:srgbClr val="FEB5C9"/>
                          </a:solidFill>
                          <a:latin typeface="Montserrat"/>
                          <a:ea typeface="Montserrat"/>
                          <a:cs typeface="Montserrat"/>
                          <a:sym typeface="Montserrat"/>
                        </a:rPr>
                        <a:t>00</a:t>
                      </a:r>
                      <a:endParaRPr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242450">
                <a:tc>
                  <a:txBody>
                    <a:bodyPr/>
                    <a:lstStyle/>
                    <a:p>
                      <a:pPr indent="0" lvl="0" marL="0" rtl="0" algn="ctr">
                        <a:spcBef>
                          <a:spcPts val="0"/>
                        </a:spcBef>
                        <a:spcAft>
                          <a:spcPts val="0"/>
                        </a:spcAft>
                        <a:buNone/>
                      </a:pPr>
                      <a:r>
                        <a:rPr b="1" lang="en" sz="800">
                          <a:solidFill>
                            <a:srgbClr val="FEB5C9"/>
                          </a:solidFill>
                          <a:latin typeface="Montserrat"/>
                          <a:ea typeface="Montserrat"/>
                          <a:cs typeface="Montserrat"/>
                          <a:sym typeface="Montserrat"/>
                        </a:rPr>
                        <a:t>Total</a:t>
                      </a:r>
                      <a:endParaRPr b="1"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800">
                          <a:solidFill>
                            <a:srgbClr val="FEB5C9"/>
                          </a:solidFill>
                          <a:latin typeface="Montserrat"/>
                          <a:ea typeface="Montserrat"/>
                          <a:cs typeface="Montserrat"/>
                          <a:sym typeface="Montserrat"/>
                        </a:rPr>
                        <a:t>6</a:t>
                      </a:r>
                      <a:r>
                        <a:rPr b="1" lang="en" sz="800">
                          <a:solidFill>
                            <a:srgbClr val="FEB5C9"/>
                          </a:solidFill>
                          <a:latin typeface="Montserrat"/>
                          <a:ea typeface="Montserrat"/>
                          <a:cs typeface="Montserrat"/>
                          <a:sym typeface="Montserrat"/>
                        </a:rPr>
                        <a:t>000</a:t>
                      </a:r>
                      <a:endParaRPr b="1"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800">
                          <a:solidFill>
                            <a:srgbClr val="FEB5C9"/>
                          </a:solidFill>
                          <a:latin typeface="Montserrat"/>
                          <a:ea typeface="Montserrat"/>
                          <a:cs typeface="Montserrat"/>
                          <a:sym typeface="Montserrat"/>
                        </a:rPr>
                        <a:t>12</a:t>
                      </a:r>
                      <a:r>
                        <a:rPr b="1" lang="en" sz="800">
                          <a:solidFill>
                            <a:srgbClr val="FEB5C9"/>
                          </a:solidFill>
                          <a:latin typeface="Montserrat"/>
                          <a:ea typeface="Montserrat"/>
                          <a:cs typeface="Montserrat"/>
                          <a:sym typeface="Montserrat"/>
                        </a:rPr>
                        <a:t>00 (20%)</a:t>
                      </a:r>
                      <a:endParaRPr b="1"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800">
                          <a:solidFill>
                            <a:srgbClr val="FEB5C9"/>
                          </a:solidFill>
                          <a:latin typeface="Montserrat"/>
                          <a:ea typeface="Montserrat"/>
                          <a:cs typeface="Montserrat"/>
                          <a:sym typeface="Montserrat"/>
                        </a:rPr>
                        <a:t>1800 (60%)</a:t>
                      </a:r>
                      <a:endParaRPr b="1"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alpha val="31279"/>
                      </a:srgbClr>
                    </a:solidFill>
                  </a:tcPr>
                </a:tc>
                <a:tc>
                  <a:txBody>
                    <a:bodyPr/>
                    <a:lstStyle/>
                    <a:p>
                      <a:pPr indent="0" lvl="0" marL="0" rtl="0" algn="ctr">
                        <a:spcBef>
                          <a:spcPts val="0"/>
                        </a:spcBef>
                        <a:spcAft>
                          <a:spcPts val="0"/>
                        </a:spcAft>
                        <a:buNone/>
                      </a:pPr>
                      <a:r>
                        <a:rPr b="1" lang="en" sz="800">
                          <a:solidFill>
                            <a:srgbClr val="FEB5C9"/>
                          </a:solidFill>
                          <a:latin typeface="Montserrat"/>
                          <a:ea typeface="Montserrat"/>
                          <a:cs typeface="Montserrat"/>
                          <a:sym typeface="Montserrat"/>
                        </a:rPr>
                        <a:t>12</a:t>
                      </a:r>
                      <a:r>
                        <a:rPr b="1" lang="en" sz="800">
                          <a:solidFill>
                            <a:srgbClr val="FEB5C9"/>
                          </a:solidFill>
                          <a:latin typeface="Montserrat"/>
                          <a:ea typeface="Montserrat"/>
                          <a:cs typeface="Montserrat"/>
                          <a:sym typeface="Montserrat"/>
                        </a:rPr>
                        <a:t>00 (20%)</a:t>
                      </a:r>
                      <a:endParaRPr b="1" sz="800">
                        <a:solidFill>
                          <a:srgbClr val="FEB5C9"/>
                        </a:solidFill>
                        <a:latin typeface="Montserrat"/>
                        <a:ea typeface="Montserrat"/>
                        <a:cs typeface="Montserrat"/>
                        <a:sym typeface="Montserrat"/>
                      </a:endParaRPr>
                    </a:p>
                  </a:txBody>
                  <a:tcPr marT="88900" marB="88900" marR="88900" marL="889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alpha val="31279"/>
                      </a:srgbClr>
                    </a:solidFill>
                  </a:tcPr>
                </a:tc>
              </a:tr>
            </a:tbl>
          </a:graphicData>
        </a:graphic>
      </p:graphicFrame>
      <p:sp>
        <p:nvSpPr>
          <p:cNvPr id="87" name="Google Shape;87;p14"/>
          <p:cNvSpPr txBox="1"/>
          <p:nvPr/>
        </p:nvSpPr>
        <p:spPr>
          <a:xfrm>
            <a:off x="375750" y="4131788"/>
            <a:ext cx="43410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Outcome Variable :</a:t>
            </a:r>
            <a:r>
              <a:rPr lang="en">
                <a:solidFill>
                  <a:srgbClr val="FEB5C9"/>
                </a:solidFill>
                <a:latin typeface="Montserrat"/>
                <a:ea typeface="Montserrat"/>
                <a:cs typeface="Montserrat"/>
                <a:sym typeface="Montserrat"/>
              </a:rPr>
              <a:t> Multi-class</a:t>
            </a:r>
            <a:endParaRPr>
              <a:solidFill>
                <a:srgbClr val="FEB5C9"/>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Pre - processing : </a:t>
            </a:r>
            <a:r>
              <a:rPr lang="en">
                <a:solidFill>
                  <a:srgbClr val="FEB5C9"/>
                </a:solidFill>
                <a:latin typeface="Montserrat"/>
                <a:ea typeface="Montserrat"/>
                <a:cs typeface="Montserrat"/>
                <a:sym typeface="Montserrat"/>
              </a:rPr>
              <a:t>Normalization </a:t>
            </a:r>
            <a:endParaRPr>
              <a:solidFill>
                <a:srgbClr val="FEB5C9"/>
              </a:solidFill>
              <a:latin typeface="Montserrat"/>
              <a:ea typeface="Montserrat"/>
              <a:cs typeface="Montserrat"/>
              <a:sym typeface="Montserrat"/>
            </a:endParaRPr>
          </a:p>
        </p:txBody>
      </p:sp>
      <p:cxnSp>
        <p:nvCxnSpPr>
          <p:cNvPr id="88" name="Google Shape;88;p14"/>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2" name="Shape 92"/>
        <p:cNvGrpSpPr/>
        <p:nvPr/>
      </p:nvGrpSpPr>
      <p:grpSpPr>
        <a:xfrm>
          <a:off x="0" y="0"/>
          <a:ext cx="0" cy="0"/>
          <a:chOff x="0" y="0"/>
          <a:chExt cx="0" cy="0"/>
        </a:xfrm>
      </p:grpSpPr>
      <p:sp>
        <p:nvSpPr>
          <p:cNvPr id="93" name="Google Shape;93;p15"/>
          <p:cNvSpPr txBox="1"/>
          <p:nvPr/>
        </p:nvSpPr>
        <p:spPr>
          <a:xfrm>
            <a:off x="2573250" y="1497463"/>
            <a:ext cx="399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Let’s Play a Game! </a:t>
            </a:r>
            <a:endParaRPr sz="3000">
              <a:solidFill>
                <a:srgbClr val="FEB5C9"/>
              </a:solidFill>
              <a:latin typeface="Alfa Slab One"/>
              <a:ea typeface="Alfa Slab One"/>
              <a:cs typeface="Alfa Slab One"/>
              <a:sym typeface="Alfa Slab One"/>
            </a:endParaRPr>
          </a:p>
        </p:txBody>
      </p:sp>
      <p:pic>
        <p:nvPicPr>
          <p:cNvPr id="94" name="Google Shape;94;p15">
            <a:hlinkClick r:id="rId3"/>
          </p:cNvPr>
          <p:cNvPicPr preferRelativeResize="0"/>
          <p:nvPr/>
        </p:nvPicPr>
        <p:blipFill rotWithShape="1">
          <a:blip r:embed="rId4">
            <a:alphaModFix/>
          </a:blip>
          <a:srcRect b="23969" l="14354" r="0" t="33569"/>
          <a:stretch/>
        </p:blipFill>
        <p:spPr>
          <a:xfrm>
            <a:off x="3067712" y="2316213"/>
            <a:ext cx="2802925" cy="1389675"/>
          </a:xfrm>
          <a:prstGeom prst="rect">
            <a:avLst/>
          </a:prstGeom>
          <a:noFill/>
          <a:ln>
            <a:noFill/>
          </a:ln>
        </p:spPr>
      </p:pic>
      <p:cxnSp>
        <p:nvCxnSpPr>
          <p:cNvPr id="95" name="Google Shape;95;p15"/>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cxnSp>
        <p:nvCxnSpPr>
          <p:cNvPr id="96" name="Google Shape;96;p15"/>
          <p:cNvCxnSpPr/>
          <p:nvPr/>
        </p:nvCxnSpPr>
        <p:spPr>
          <a:xfrm>
            <a:off x="375750" y="4121950"/>
            <a:ext cx="8392500" cy="21600"/>
          </a:xfrm>
          <a:prstGeom prst="straightConnector1">
            <a:avLst/>
          </a:prstGeom>
          <a:noFill/>
          <a:ln cap="flat" cmpd="sng" w="9525">
            <a:solidFill>
              <a:srgbClr val="FEB5C9"/>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0" name="Shape 100"/>
        <p:cNvGrpSpPr/>
        <p:nvPr/>
      </p:nvGrpSpPr>
      <p:grpSpPr>
        <a:xfrm>
          <a:off x="0" y="0"/>
          <a:ext cx="0" cy="0"/>
          <a:chOff x="0" y="0"/>
          <a:chExt cx="0" cy="0"/>
        </a:xfrm>
      </p:grpSpPr>
      <p:sp>
        <p:nvSpPr>
          <p:cNvPr id="101" name="Google Shape;101;p16"/>
          <p:cNvSpPr txBox="1"/>
          <p:nvPr/>
        </p:nvSpPr>
        <p:spPr>
          <a:xfrm>
            <a:off x="281450" y="235700"/>
            <a:ext cx="331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Training</a:t>
            </a:r>
            <a:endParaRPr sz="3000">
              <a:solidFill>
                <a:srgbClr val="FEB5C9"/>
              </a:solidFill>
              <a:latin typeface="Alfa Slab One"/>
              <a:ea typeface="Alfa Slab One"/>
              <a:cs typeface="Alfa Slab One"/>
              <a:sym typeface="Alfa Slab One"/>
            </a:endParaRPr>
          </a:p>
        </p:txBody>
      </p:sp>
      <p:sp>
        <p:nvSpPr>
          <p:cNvPr id="102" name="Google Shape;102;p16"/>
          <p:cNvSpPr txBox="1"/>
          <p:nvPr/>
        </p:nvSpPr>
        <p:spPr>
          <a:xfrm>
            <a:off x="375750" y="1028700"/>
            <a:ext cx="8156100" cy="2599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Metrics</a:t>
            </a:r>
            <a:endParaRPr b="1">
              <a:solidFill>
                <a:srgbClr val="FEB5C9"/>
              </a:solidFill>
              <a:latin typeface="Montserrat"/>
              <a:ea typeface="Montserrat"/>
              <a:cs typeface="Montserrat"/>
              <a:sym typeface="Montserrat"/>
            </a:endParaRPr>
          </a:p>
          <a:p>
            <a:pPr indent="0" lvl="0" marL="457200" rtl="0" algn="l">
              <a:lnSpc>
                <a:spcPct val="115000"/>
              </a:lnSpc>
              <a:spcBef>
                <a:spcPts val="0"/>
              </a:spcBef>
              <a:spcAft>
                <a:spcPts val="0"/>
              </a:spcAft>
              <a:buNone/>
            </a:pPr>
            <a:r>
              <a:rPr b="1" lang="en" sz="1200">
                <a:solidFill>
                  <a:srgbClr val="FEB5C9"/>
                </a:solidFill>
                <a:latin typeface="Montserrat"/>
                <a:ea typeface="Montserrat"/>
                <a:cs typeface="Montserrat"/>
                <a:sym typeface="Montserrat"/>
              </a:rPr>
              <a:t>: </a:t>
            </a:r>
            <a:r>
              <a:rPr lang="en" sz="1200">
                <a:solidFill>
                  <a:srgbClr val="FEB5C9"/>
                </a:solidFill>
                <a:latin typeface="Montserrat"/>
                <a:ea typeface="Montserrat"/>
                <a:cs typeface="Montserrat"/>
                <a:sym typeface="Montserrat"/>
              </a:rPr>
              <a:t>Accuracy &amp; Loss</a:t>
            </a:r>
            <a:endParaRPr sz="1200">
              <a:solidFill>
                <a:srgbClr val="FEB5C9"/>
              </a:solidFill>
              <a:latin typeface="Montserrat"/>
              <a:ea typeface="Montserrat"/>
              <a:cs typeface="Montserrat"/>
              <a:sym typeface="Montserrat"/>
            </a:endParaRPr>
          </a:p>
          <a:p>
            <a:pPr indent="0" lvl="0" marL="457200" rtl="0" algn="l">
              <a:lnSpc>
                <a:spcPct val="115000"/>
              </a:lnSpc>
              <a:spcBef>
                <a:spcPts val="0"/>
              </a:spcBef>
              <a:spcAft>
                <a:spcPts val="0"/>
              </a:spcAft>
              <a:buNone/>
            </a:pPr>
            <a:r>
              <a:rPr b="1" lang="en" sz="1200">
                <a:solidFill>
                  <a:srgbClr val="FEB5C9"/>
                </a:solidFill>
                <a:latin typeface="Montserrat"/>
                <a:ea typeface="Montserrat"/>
                <a:cs typeface="Montserrat"/>
                <a:sym typeface="Montserrat"/>
              </a:rPr>
              <a:t>: </a:t>
            </a:r>
            <a:r>
              <a:rPr lang="en" sz="1200">
                <a:solidFill>
                  <a:srgbClr val="FEB5C9"/>
                </a:solidFill>
                <a:latin typeface="Montserrat"/>
                <a:ea typeface="Montserrat"/>
                <a:cs typeface="Montserrat"/>
                <a:sym typeface="Montserrat"/>
              </a:rPr>
              <a:t>Model’s goal is to classify each class correctly → no need metrics such as precision or recall</a:t>
            </a:r>
            <a:endParaRPr sz="1200">
              <a:solidFill>
                <a:srgbClr val="FEB5C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EB5C9"/>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Human-level vs. Model </a:t>
            </a:r>
            <a:endParaRPr b="1">
              <a:solidFill>
                <a:srgbClr val="FEB5C9"/>
              </a:solidFill>
              <a:latin typeface="Montserrat"/>
              <a:ea typeface="Montserrat"/>
              <a:cs typeface="Montserrat"/>
              <a:sym typeface="Montserrat"/>
            </a:endParaRPr>
          </a:p>
          <a:p>
            <a:pPr indent="0" lvl="0" marL="457200" rtl="0" algn="l">
              <a:lnSpc>
                <a:spcPct val="115000"/>
              </a:lnSpc>
              <a:spcBef>
                <a:spcPts val="0"/>
              </a:spcBef>
              <a:spcAft>
                <a:spcPts val="0"/>
              </a:spcAft>
              <a:buNone/>
            </a:pPr>
            <a:r>
              <a:rPr b="1" lang="en" sz="1200">
                <a:solidFill>
                  <a:srgbClr val="FEB5C9"/>
                </a:solidFill>
                <a:latin typeface="Montserrat"/>
                <a:ea typeface="Montserrat"/>
                <a:cs typeface="Montserrat"/>
                <a:sym typeface="Montserrat"/>
              </a:rPr>
              <a:t>: </a:t>
            </a:r>
            <a:r>
              <a:rPr lang="en" sz="1200">
                <a:solidFill>
                  <a:srgbClr val="FEB5C9"/>
                </a:solidFill>
                <a:latin typeface="Montserrat"/>
                <a:ea typeface="Montserrat"/>
                <a:cs typeface="Montserrat"/>
                <a:sym typeface="Montserrat"/>
              </a:rPr>
              <a:t>Model’s accuracy is fairly good and will increase with more images </a:t>
            </a:r>
            <a:endParaRPr sz="1200">
              <a:solidFill>
                <a:srgbClr val="FEB5C9"/>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FEB5C9"/>
              </a:buClr>
              <a:buSzPts val="1200"/>
              <a:buFont typeface="Montserrat"/>
              <a:buChar char="○"/>
            </a:pPr>
            <a:r>
              <a:rPr lang="en" sz="1200">
                <a:solidFill>
                  <a:srgbClr val="FEB5C9"/>
                </a:solidFill>
                <a:latin typeface="Montserrat"/>
                <a:ea typeface="Montserrat"/>
                <a:cs typeface="Montserrat"/>
                <a:sym typeface="Montserrat"/>
              </a:rPr>
              <a:t>Human-level Accuracy : 60% (100 images)</a:t>
            </a:r>
            <a:endParaRPr sz="1200">
              <a:solidFill>
                <a:srgbClr val="FEB5C9"/>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FEB5C9"/>
              </a:buClr>
              <a:buSzPts val="1200"/>
              <a:buFont typeface="Montserrat"/>
              <a:buChar char="○"/>
            </a:pPr>
            <a:r>
              <a:rPr lang="en" sz="1200">
                <a:solidFill>
                  <a:srgbClr val="FEB5C9"/>
                </a:solidFill>
                <a:latin typeface="Montserrat"/>
                <a:ea typeface="Montserrat"/>
                <a:cs typeface="Montserrat"/>
                <a:sym typeface="Montserrat"/>
              </a:rPr>
              <a:t>benchmark accuracy : 45%</a:t>
            </a:r>
            <a:endParaRPr sz="1200">
              <a:solidFill>
                <a:srgbClr val="FEB5C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EB5C9"/>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Logistic Regression</a:t>
            </a:r>
            <a:r>
              <a:rPr lang="en">
                <a:solidFill>
                  <a:srgbClr val="FEB5C9"/>
                </a:solidFill>
                <a:latin typeface="Montserrat"/>
                <a:ea typeface="Montserrat"/>
                <a:cs typeface="Montserrat"/>
                <a:sym typeface="Montserrat"/>
              </a:rPr>
              <a:t> </a:t>
            </a:r>
            <a:endParaRPr>
              <a:solidFill>
                <a:srgbClr val="FEB5C9"/>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FEB5C9"/>
              </a:buClr>
              <a:buSzPts val="1200"/>
              <a:buFont typeface="Montserrat"/>
              <a:buChar char="○"/>
            </a:pPr>
            <a:r>
              <a:rPr lang="en" sz="1200">
                <a:solidFill>
                  <a:srgbClr val="FEB5C9"/>
                </a:solidFill>
                <a:latin typeface="Montserrat"/>
                <a:ea typeface="Montserrat"/>
                <a:cs typeface="Montserrat"/>
                <a:sym typeface="Montserrat"/>
              </a:rPr>
              <a:t>training accuracy : 20%</a:t>
            </a:r>
            <a:endParaRPr sz="1200">
              <a:solidFill>
                <a:srgbClr val="FEB5C9"/>
              </a:solidFill>
              <a:latin typeface="Montserrat"/>
              <a:ea typeface="Montserrat"/>
              <a:cs typeface="Montserrat"/>
              <a:sym typeface="Montserrat"/>
            </a:endParaRPr>
          </a:p>
        </p:txBody>
      </p:sp>
      <p:cxnSp>
        <p:nvCxnSpPr>
          <p:cNvPr id="103" name="Google Shape;103;p16"/>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7" name="Shape 107"/>
        <p:cNvGrpSpPr/>
        <p:nvPr/>
      </p:nvGrpSpPr>
      <p:grpSpPr>
        <a:xfrm>
          <a:off x="0" y="0"/>
          <a:ext cx="0" cy="0"/>
          <a:chOff x="0" y="0"/>
          <a:chExt cx="0" cy="0"/>
        </a:xfrm>
      </p:grpSpPr>
      <p:sp>
        <p:nvSpPr>
          <p:cNvPr id="108" name="Google Shape;108;p17"/>
          <p:cNvSpPr txBox="1"/>
          <p:nvPr/>
        </p:nvSpPr>
        <p:spPr>
          <a:xfrm>
            <a:off x="281450" y="235700"/>
            <a:ext cx="562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Training  </a:t>
            </a:r>
            <a:endParaRPr sz="3000">
              <a:solidFill>
                <a:srgbClr val="FEB5C9"/>
              </a:solidFill>
              <a:latin typeface="Alfa Slab One"/>
              <a:ea typeface="Alfa Slab One"/>
              <a:cs typeface="Alfa Slab One"/>
              <a:sym typeface="Alfa Slab One"/>
            </a:endParaRPr>
          </a:p>
        </p:txBody>
      </p:sp>
      <p:sp>
        <p:nvSpPr>
          <p:cNvPr id="109" name="Google Shape;109;p17"/>
          <p:cNvSpPr txBox="1"/>
          <p:nvPr/>
        </p:nvSpPr>
        <p:spPr>
          <a:xfrm>
            <a:off x="375750" y="1028700"/>
            <a:ext cx="6633600" cy="242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600">
                <a:solidFill>
                  <a:srgbClr val="FEB5C9"/>
                </a:solidFill>
                <a:latin typeface="Montserrat Black"/>
                <a:ea typeface="Montserrat Black"/>
                <a:cs typeface="Montserrat Black"/>
                <a:sym typeface="Montserrat Black"/>
              </a:rPr>
              <a:t>Improve Training Performance</a:t>
            </a:r>
            <a:endParaRPr i="1" sz="1600">
              <a:solidFill>
                <a:srgbClr val="FEB5C9"/>
              </a:solidFill>
              <a:latin typeface="Montserrat Black"/>
              <a:ea typeface="Montserrat Black"/>
              <a:cs typeface="Montserrat Black"/>
              <a:sym typeface="Montserrat Black"/>
            </a:endParaRPr>
          </a:p>
          <a:p>
            <a:pPr indent="0" lvl="0" marL="0" rtl="0" algn="l">
              <a:lnSpc>
                <a:spcPct val="115000"/>
              </a:lnSpc>
              <a:spcBef>
                <a:spcPts val="0"/>
              </a:spcBef>
              <a:spcAft>
                <a:spcPts val="0"/>
              </a:spcAft>
              <a:buNone/>
            </a:pPr>
            <a:r>
              <a:t/>
            </a:r>
            <a:endParaRPr b="1">
              <a:solidFill>
                <a:srgbClr val="FEB5C9"/>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Bigger Neural Network</a:t>
            </a:r>
            <a:endParaRPr b="1" sz="1200">
              <a:solidFill>
                <a:srgbClr val="FEB5C9"/>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FEB5C9"/>
              </a:buClr>
              <a:buSzPts val="1200"/>
              <a:buFont typeface="Montserrat Medium"/>
              <a:buChar char="○"/>
            </a:pPr>
            <a:r>
              <a:rPr lang="en" sz="1200">
                <a:solidFill>
                  <a:srgbClr val="FEB5C9"/>
                </a:solidFill>
                <a:latin typeface="Montserrat Medium"/>
                <a:ea typeface="Montserrat Medium"/>
                <a:cs typeface="Montserrat Medium"/>
                <a:sym typeface="Montserrat Medium"/>
              </a:rPr>
              <a:t>Sequential</a:t>
            </a:r>
            <a:endParaRPr sz="1200">
              <a:solidFill>
                <a:srgbClr val="FEB5C9"/>
              </a:solidFill>
              <a:latin typeface="Montserrat Medium"/>
              <a:ea typeface="Montserrat Medium"/>
              <a:cs typeface="Montserrat Medium"/>
              <a:sym typeface="Montserrat Medium"/>
            </a:endParaRPr>
          </a:p>
          <a:p>
            <a:pPr indent="-304800" lvl="2" marL="1371600" rtl="0" algn="l">
              <a:lnSpc>
                <a:spcPct val="115000"/>
              </a:lnSpc>
              <a:spcBef>
                <a:spcPts val="0"/>
              </a:spcBef>
              <a:spcAft>
                <a:spcPts val="0"/>
              </a:spcAft>
              <a:buClr>
                <a:srgbClr val="FEB5C9"/>
              </a:buClr>
              <a:buSzPts val="1200"/>
              <a:buFont typeface="Montserrat ExtraLight"/>
              <a:buChar char="■"/>
            </a:pPr>
            <a:r>
              <a:rPr lang="en" sz="1200">
                <a:solidFill>
                  <a:srgbClr val="FEB5C9"/>
                </a:solidFill>
                <a:latin typeface="Montserrat ExtraLight"/>
                <a:ea typeface="Montserrat ExtraLight"/>
                <a:cs typeface="Montserrat ExtraLight"/>
                <a:sym typeface="Montserrat ExtraLight"/>
              </a:rPr>
              <a:t>2 layers (one hidden layer with 64 units, one output layer) : 32.78%</a:t>
            </a:r>
            <a:endParaRPr sz="1200">
              <a:solidFill>
                <a:srgbClr val="FEB5C9"/>
              </a:solidFill>
              <a:latin typeface="Montserrat ExtraLight"/>
              <a:ea typeface="Montserrat ExtraLight"/>
              <a:cs typeface="Montserrat ExtraLight"/>
              <a:sym typeface="Montserrat ExtraLight"/>
            </a:endParaRPr>
          </a:p>
          <a:p>
            <a:pPr indent="-304800" lvl="2" marL="1371600" rtl="0" algn="l">
              <a:lnSpc>
                <a:spcPct val="115000"/>
              </a:lnSpc>
              <a:spcBef>
                <a:spcPts val="0"/>
              </a:spcBef>
              <a:spcAft>
                <a:spcPts val="0"/>
              </a:spcAft>
              <a:buClr>
                <a:srgbClr val="FEB5C9"/>
              </a:buClr>
              <a:buSzPts val="1200"/>
              <a:buFont typeface="Montserrat ExtraLight"/>
              <a:buChar char="■"/>
            </a:pPr>
            <a:r>
              <a:rPr lang="en" sz="1200">
                <a:solidFill>
                  <a:srgbClr val="FEB5C9"/>
                </a:solidFill>
                <a:latin typeface="Montserrat ExtraLight"/>
                <a:ea typeface="Montserrat ExtraLight"/>
                <a:cs typeface="Montserrat ExtraLight"/>
                <a:sym typeface="Montserrat ExtraLight"/>
              </a:rPr>
              <a:t>4 layers (64, 32, 32, 6, 3 hidden layers) : 63.94%</a:t>
            </a:r>
            <a:endParaRPr sz="1200">
              <a:solidFill>
                <a:srgbClr val="FEB5C9"/>
              </a:solidFill>
              <a:latin typeface="Montserrat ExtraLight"/>
              <a:ea typeface="Montserrat ExtraLight"/>
              <a:cs typeface="Montserrat ExtraLight"/>
              <a:sym typeface="Montserrat ExtraLight"/>
            </a:endParaRPr>
          </a:p>
          <a:p>
            <a:pPr indent="0" lvl="0" marL="1371600" rtl="0" algn="l">
              <a:lnSpc>
                <a:spcPct val="115000"/>
              </a:lnSpc>
              <a:spcBef>
                <a:spcPts val="0"/>
              </a:spcBef>
              <a:spcAft>
                <a:spcPts val="0"/>
              </a:spcAft>
              <a:buNone/>
            </a:pPr>
            <a:r>
              <a:t/>
            </a:r>
            <a:endParaRPr sz="1200">
              <a:solidFill>
                <a:srgbClr val="FEB5C9"/>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FEB5C9"/>
              </a:buClr>
              <a:buSzPts val="1200"/>
              <a:buFont typeface="Montserrat"/>
              <a:buChar char="○"/>
            </a:pPr>
            <a:r>
              <a:rPr lang="en" sz="1200">
                <a:solidFill>
                  <a:srgbClr val="FEB5C9"/>
                </a:solidFill>
                <a:latin typeface="Montserrat Medium"/>
                <a:ea typeface="Montserrat Medium"/>
                <a:cs typeface="Montserrat Medium"/>
                <a:sym typeface="Montserrat Medium"/>
              </a:rPr>
              <a:t>CNN</a:t>
            </a:r>
            <a:endParaRPr b="1" sz="1200">
              <a:solidFill>
                <a:srgbClr val="FEB5C9"/>
              </a:solidFill>
              <a:latin typeface="Montserrat"/>
              <a:ea typeface="Montserrat"/>
              <a:cs typeface="Montserrat"/>
              <a:sym typeface="Montserrat"/>
            </a:endParaRPr>
          </a:p>
          <a:p>
            <a:pPr indent="-304800" lvl="2" marL="1371600" rtl="0" algn="l">
              <a:lnSpc>
                <a:spcPct val="115000"/>
              </a:lnSpc>
              <a:spcBef>
                <a:spcPts val="0"/>
              </a:spcBef>
              <a:spcAft>
                <a:spcPts val="0"/>
              </a:spcAft>
              <a:buClr>
                <a:srgbClr val="FEB5C9"/>
              </a:buClr>
              <a:buSzPts val="1200"/>
              <a:buFont typeface="Montserrat"/>
              <a:buChar char="■"/>
            </a:pPr>
            <a:r>
              <a:rPr lang="en" sz="1200">
                <a:solidFill>
                  <a:srgbClr val="FEB5C9"/>
                </a:solidFill>
                <a:latin typeface="Montserrat ExtraLight"/>
                <a:ea typeface="Montserrat ExtraLight"/>
                <a:cs typeface="Montserrat ExtraLight"/>
                <a:sym typeface="Montserrat ExtraLight"/>
              </a:rPr>
              <a:t>5 layers: 55.5% </a:t>
            </a:r>
            <a:endParaRPr sz="1200">
              <a:solidFill>
                <a:srgbClr val="FEB5C9"/>
              </a:solidFill>
              <a:latin typeface="Montserrat ExtraLight"/>
              <a:ea typeface="Montserrat ExtraLight"/>
              <a:cs typeface="Montserrat ExtraLight"/>
              <a:sym typeface="Montserrat ExtraLight"/>
            </a:endParaRPr>
          </a:p>
          <a:p>
            <a:pPr indent="-304800" lvl="2" marL="1371600" rtl="0" algn="l">
              <a:lnSpc>
                <a:spcPct val="115000"/>
              </a:lnSpc>
              <a:spcBef>
                <a:spcPts val="0"/>
              </a:spcBef>
              <a:spcAft>
                <a:spcPts val="0"/>
              </a:spcAft>
              <a:buClr>
                <a:srgbClr val="FEB5C9"/>
              </a:buClr>
              <a:buSzPts val="1200"/>
              <a:buFont typeface="Montserrat"/>
              <a:buChar char="■"/>
            </a:pPr>
            <a:r>
              <a:rPr lang="en" sz="1200">
                <a:solidFill>
                  <a:srgbClr val="FEB5C9"/>
                </a:solidFill>
                <a:latin typeface="Montserrat ExtraLight"/>
                <a:ea typeface="Montserrat ExtraLight"/>
                <a:cs typeface="Montserrat ExtraLight"/>
                <a:sym typeface="Montserrat ExtraLight"/>
              </a:rPr>
              <a:t>6 layers : 75%</a:t>
            </a:r>
            <a:endParaRPr sz="1200">
              <a:solidFill>
                <a:srgbClr val="FEB5C9"/>
              </a:solidFill>
              <a:latin typeface="Montserrat"/>
              <a:ea typeface="Montserrat"/>
              <a:cs typeface="Montserrat"/>
              <a:sym typeface="Montserrat"/>
            </a:endParaRPr>
          </a:p>
        </p:txBody>
      </p:sp>
      <p:cxnSp>
        <p:nvCxnSpPr>
          <p:cNvPr id="110" name="Google Shape;110;p17"/>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4" name="Shape 114"/>
        <p:cNvGrpSpPr/>
        <p:nvPr/>
      </p:nvGrpSpPr>
      <p:grpSpPr>
        <a:xfrm>
          <a:off x="0" y="0"/>
          <a:ext cx="0" cy="0"/>
          <a:chOff x="0" y="0"/>
          <a:chExt cx="0" cy="0"/>
        </a:xfrm>
      </p:grpSpPr>
      <p:sp>
        <p:nvSpPr>
          <p:cNvPr id="115" name="Google Shape;115;p18"/>
          <p:cNvSpPr txBox="1"/>
          <p:nvPr/>
        </p:nvSpPr>
        <p:spPr>
          <a:xfrm>
            <a:off x="281450" y="235700"/>
            <a:ext cx="6180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Training </a:t>
            </a:r>
            <a:r>
              <a:rPr b="1" lang="en" sz="1500">
                <a:solidFill>
                  <a:srgbClr val="FEB5C9"/>
                </a:solidFill>
                <a:latin typeface="Montserrat"/>
                <a:ea typeface="Montserrat"/>
                <a:cs typeface="Montserrat"/>
                <a:sym typeface="Montserrat"/>
              </a:rPr>
              <a:t>Improve training Performance</a:t>
            </a:r>
            <a:endParaRPr b="1" sz="1500">
              <a:solidFill>
                <a:srgbClr val="FEB5C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FEB5C9"/>
              </a:solidFill>
              <a:latin typeface="Alfa Slab One"/>
              <a:ea typeface="Alfa Slab One"/>
              <a:cs typeface="Alfa Slab One"/>
              <a:sym typeface="Alfa Slab One"/>
            </a:endParaRPr>
          </a:p>
        </p:txBody>
      </p:sp>
      <p:cxnSp>
        <p:nvCxnSpPr>
          <p:cNvPr id="116" name="Google Shape;116;p18"/>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graphicFrame>
        <p:nvGraphicFramePr>
          <p:cNvPr id="117" name="Google Shape;117;p18"/>
          <p:cNvGraphicFramePr/>
          <p:nvPr/>
        </p:nvGraphicFramePr>
        <p:xfrm>
          <a:off x="930900" y="3160400"/>
          <a:ext cx="3000000" cy="3000000"/>
        </p:xfrm>
        <a:graphic>
          <a:graphicData uri="http://schemas.openxmlformats.org/drawingml/2006/table">
            <a:tbl>
              <a:tblPr>
                <a:noFill/>
                <a:tableStyleId>{3DA104EA-04C1-435C-B015-7C263AC3DE22}</a:tableStyleId>
              </a:tblPr>
              <a:tblGrid>
                <a:gridCol w="1190900"/>
                <a:gridCol w="1190900"/>
                <a:gridCol w="1190900"/>
                <a:gridCol w="1190900"/>
                <a:gridCol w="1190900"/>
                <a:gridCol w="1190900"/>
              </a:tblGrid>
              <a:tr h="100000">
                <a:tc gridSpan="3">
                  <a:txBody>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Sequential</a:t>
                      </a:r>
                      <a:endParaRPr sz="1000">
                        <a:solidFill>
                          <a:srgbClr val="FFFFFF"/>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hMerge="1"/>
                <a:tc hMerge="1"/>
                <a:tc gridSpan="3">
                  <a:txBody>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CNN</a:t>
                      </a:r>
                      <a:endParaRPr sz="1000">
                        <a:solidFill>
                          <a:srgbClr val="FFFFFF"/>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hMerge="1"/>
                <a:tc hMerge="1"/>
              </a:tr>
              <a:tr h="383775">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Epochs = 100</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Epochs = 300</a:t>
                      </a:r>
                      <a:endParaRPr sz="1000">
                        <a:solidFill>
                          <a:srgbClr val="FEB5C9"/>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Epochs = 500</a:t>
                      </a:r>
                      <a:endParaRPr sz="1000">
                        <a:solidFill>
                          <a:srgbClr val="FEB5C9"/>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Epochs = 10</a:t>
                      </a:r>
                      <a:endParaRPr sz="1000">
                        <a:solidFill>
                          <a:srgbClr val="FEB5C9"/>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Epochs = 25</a:t>
                      </a:r>
                      <a:endParaRPr sz="1000">
                        <a:solidFill>
                          <a:srgbClr val="FEB5C9"/>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Epochs = 50</a:t>
                      </a:r>
                      <a:endParaRPr sz="1000">
                        <a:solidFill>
                          <a:srgbClr val="FEB5C9"/>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372775">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55.39</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76.3</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99.17</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84</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64</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99.94</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bl>
          </a:graphicData>
        </a:graphic>
      </p:graphicFrame>
      <p:sp>
        <p:nvSpPr>
          <p:cNvPr id="118" name="Google Shape;118;p18"/>
          <p:cNvSpPr txBox="1"/>
          <p:nvPr/>
        </p:nvSpPr>
        <p:spPr>
          <a:xfrm>
            <a:off x="375750" y="1028700"/>
            <a:ext cx="66336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Optimization Algorithm</a:t>
            </a:r>
            <a:endParaRPr sz="1200">
              <a:solidFill>
                <a:srgbClr val="FEB5C9"/>
              </a:solidFill>
              <a:latin typeface="Montserrat"/>
              <a:ea typeface="Montserrat"/>
              <a:cs typeface="Montserrat"/>
              <a:sym typeface="Montserrat"/>
            </a:endParaRPr>
          </a:p>
        </p:txBody>
      </p:sp>
      <p:sp>
        <p:nvSpPr>
          <p:cNvPr id="119" name="Google Shape;119;p18"/>
          <p:cNvSpPr txBox="1"/>
          <p:nvPr/>
        </p:nvSpPr>
        <p:spPr>
          <a:xfrm>
            <a:off x="375750" y="27602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Iterations (epochs)</a:t>
            </a:r>
            <a:endParaRPr/>
          </a:p>
        </p:txBody>
      </p:sp>
      <p:graphicFrame>
        <p:nvGraphicFramePr>
          <p:cNvPr id="120" name="Google Shape;120;p18"/>
          <p:cNvGraphicFramePr/>
          <p:nvPr/>
        </p:nvGraphicFramePr>
        <p:xfrm>
          <a:off x="930900" y="1508500"/>
          <a:ext cx="3000000" cy="3000000"/>
        </p:xfrm>
        <a:graphic>
          <a:graphicData uri="http://schemas.openxmlformats.org/drawingml/2006/table">
            <a:tbl>
              <a:tblPr>
                <a:noFill/>
                <a:tableStyleId>{3DA104EA-04C1-435C-B015-7C263AC3DE22}</a:tableStyleId>
              </a:tblPr>
              <a:tblGrid>
                <a:gridCol w="941150"/>
                <a:gridCol w="941150"/>
                <a:gridCol w="941150"/>
                <a:gridCol w="941150"/>
                <a:gridCol w="941150"/>
                <a:gridCol w="941150"/>
              </a:tblGrid>
              <a:tr h="293225">
                <a:tc gridSpan="3">
                  <a:txBody>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Sequential</a:t>
                      </a:r>
                      <a:endParaRPr sz="1000">
                        <a:solidFill>
                          <a:srgbClr val="FFFFFF"/>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hMerge="1"/>
                <a:tc hMerge="1"/>
                <a:tc gridSpan="3">
                  <a:txBody>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CNN</a:t>
                      </a:r>
                      <a:endParaRPr sz="1000">
                        <a:solidFill>
                          <a:srgbClr val="FFFFFF"/>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hMerge="1"/>
                <a:tc hMerge="1"/>
              </a:tr>
              <a:tr h="293225">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Adam</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SGD</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Adamax</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Adam</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SGD</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Adamax</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293225">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63.9%</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50.89%</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76.4%</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75%</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24%</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84%</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4" name="Shape 124"/>
        <p:cNvGrpSpPr/>
        <p:nvPr/>
      </p:nvGrpSpPr>
      <p:grpSpPr>
        <a:xfrm>
          <a:off x="0" y="0"/>
          <a:ext cx="0" cy="0"/>
          <a:chOff x="0" y="0"/>
          <a:chExt cx="0" cy="0"/>
        </a:xfrm>
      </p:grpSpPr>
      <p:sp>
        <p:nvSpPr>
          <p:cNvPr id="125" name="Google Shape;125;p19"/>
          <p:cNvSpPr txBox="1"/>
          <p:nvPr/>
        </p:nvSpPr>
        <p:spPr>
          <a:xfrm>
            <a:off x="281450" y="235700"/>
            <a:ext cx="6778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Training </a:t>
            </a:r>
            <a:r>
              <a:rPr b="1" lang="en" sz="1500">
                <a:solidFill>
                  <a:srgbClr val="FEB5C9"/>
                </a:solidFill>
                <a:latin typeface="Montserrat"/>
                <a:ea typeface="Montserrat"/>
                <a:cs typeface="Montserrat"/>
                <a:sym typeface="Montserrat"/>
              </a:rPr>
              <a:t>Improve training Performance</a:t>
            </a:r>
            <a:endParaRPr b="1" sz="1500">
              <a:solidFill>
                <a:srgbClr val="FEB5C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FEB5C9"/>
              </a:solidFill>
              <a:latin typeface="Alfa Slab One"/>
              <a:ea typeface="Alfa Slab One"/>
              <a:cs typeface="Alfa Slab One"/>
              <a:sym typeface="Alfa Slab One"/>
            </a:endParaRPr>
          </a:p>
        </p:txBody>
      </p:sp>
      <p:sp>
        <p:nvSpPr>
          <p:cNvPr id="126" name="Google Shape;126;p19"/>
          <p:cNvSpPr txBox="1"/>
          <p:nvPr/>
        </p:nvSpPr>
        <p:spPr>
          <a:xfrm>
            <a:off x="375750" y="1028700"/>
            <a:ext cx="8156100" cy="1502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Weight Initialization</a:t>
            </a:r>
            <a:endParaRPr b="1">
              <a:solidFill>
                <a:srgbClr val="FEB5C9"/>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a:solidFill>
                <a:srgbClr val="FEB5C9"/>
              </a:solidFill>
              <a:latin typeface="Montserrat"/>
              <a:ea typeface="Montserrat"/>
              <a:cs typeface="Montserrat"/>
              <a:sym typeface="Montserrat"/>
            </a:endParaRPr>
          </a:p>
          <a:p>
            <a:pPr indent="-304800" lvl="0" marL="914400" rtl="0" algn="l">
              <a:lnSpc>
                <a:spcPct val="115000"/>
              </a:lnSpc>
              <a:spcBef>
                <a:spcPts val="0"/>
              </a:spcBef>
              <a:spcAft>
                <a:spcPts val="0"/>
              </a:spcAft>
              <a:buClr>
                <a:srgbClr val="FEB5C9"/>
              </a:buClr>
              <a:buSzPts val="1200"/>
              <a:buFont typeface="Montserrat ExtraLight"/>
              <a:buAutoNum type="arabicPeriod"/>
            </a:pPr>
            <a:r>
              <a:rPr lang="en" sz="1200">
                <a:solidFill>
                  <a:srgbClr val="FEB5C9"/>
                </a:solidFill>
                <a:latin typeface="Montserrat ExtraLight"/>
                <a:ea typeface="Montserrat ExtraLight"/>
                <a:cs typeface="Montserrat ExtraLight"/>
                <a:sym typeface="Montserrat ExtraLight"/>
              </a:rPr>
              <a:t>kernel_initializer='random_uniform', bias_initializer='zeros'</a:t>
            </a:r>
            <a:endParaRPr sz="1200">
              <a:solidFill>
                <a:srgbClr val="FEB5C9"/>
              </a:solidFill>
              <a:latin typeface="Montserrat ExtraLight"/>
              <a:ea typeface="Montserrat ExtraLight"/>
              <a:cs typeface="Montserrat ExtraLight"/>
              <a:sym typeface="Montserrat ExtraLight"/>
            </a:endParaRPr>
          </a:p>
          <a:p>
            <a:pPr indent="-304800" lvl="0" marL="914400" rtl="0" algn="l">
              <a:lnSpc>
                <a:spcPct val="115000"/>
              </a:lnSpc>
              <a:spcBef>
                <a:spcPts val="0"/>
              </a:spcBef>
              <a:spcAft>
                <a:spcPts val="0"/>
              </a:spcAft>
              <a:buClr>
                <a:srgbClr val="FEB5C9"/>
              </a:buClr>
              <a:buSzPts val="1200"/>
              <a:buFont typeface="Montserrat ExtraLight"/>
              <a:buAutoNum type="arabicPeriod"/>
            </a:pPr>
            <a:r>
              <a:rPr lang="en" sz="1200">
                <a:solidFill>
                  <a:srgbClr val="FEB5C9"/>
                </a:solidFill>
                <a:latin typeface="Montserrat ExtraLight"/>
                <a:ea typeface="Montserrat ExtraLight"/>
                <a:cs typeface="Montserrat ExtraLight"/>
                <a:sym typeface="Montserrat ExtraLight"/>
              </a:rPr>
              <a:t>kernel_initializer='he_uniform', bias_initializer='ones'</a:t>
            </a:r>
            <a:endParaRPr sz="1200">
              <a:solidFill>
                <a:srgbClr val="FEB5C9"/>
              </a:solidFill>
              <a:latin typeface="Montserrat ExtraLight"/>
              <a:ea typeface="Montserrat ExtraLight"/>
              <a:cs typeface="Montserrat ExtraLight"/>
              <a:sym typeface="Montserrat ExtraLight"/>
            </a:endParaRPr>
          </a:p>
          <a:p>
            <a:pPr indent="-304800" lvl="0" marL="914400" rtl="0" algn="l">
              <a:lnSpc>
                <a:spcPct val="115000"/>
              </a:lnSpc>
              <a:spcBef>
                <a:spcPts val="0"/>
              </a:spcBef>
              <a:spcAft>
                <a:spcPts val="0"/>
              </a:spcAft>
              <a:buClr>
                <a:srgbClr val="FEB5C9"/>
              </a:buClr>
              <a:buSzPts val="1200"/>
              <a:buFont typeface="Montserrat ExtraLight"/>
              <a:buAutoNum type="arabicPeriod"/>
            </a:pPr>
            <a:r>
              <a:rPr lang="en" sz="1200">
                <a:solidFill>
                  <a:srgbClr val="FEB5C9"/>
                </a:solidFill>
                <a:latin typeface="Montserrat ExtraLight"/>
                <a:ea typeface="Montserrat ExtraLight"/>
                <a:cs typeface="Montserrat ExtraLight"/>
                <a:sym typeface="Montserrat ExtraLight"/>
              </a:rPr>
              <a:t>kernel_initializer=tf.keras.initializers.RandomUniform(minval=-0.05, maxval=0.05), bias_initializer=tf.keras.initializers.Constant(value=0.4)</a:t>
            </a:r>
            <a:endParaRPr sz="1200">
              <a:solidFill>
                <a:srgbClr val="FEB5C9"/>
              </a:solidFill>
              <a:latin typeface="Montserrat ExtraLight"/>
              <a:ea typeface="Montserrat ExtraLight"/>
              <a:cs typeface="Montserrat ExtraLight"/>
              <a:sym typeface="Montserrat ExtraLight"/>
            </a:endParaRPr>
          </a:p>
        </p:txBody>
      </p:sp>
      <p:cxnSp>
        <p:nvCxnSpPr>
          <p:cNvPr id="127" name="Google Shape;127;p19"/>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graphicFrame>
        <p:nvGraphicFramePr>
          <p:cNvPr id="128" name="Google Shape;128;p19"/>
          <p:cNvGraphicFramePr/>
          <p:nvPr/>
        </p:nvGraphicFramePr>
        <p:xfrm>
          <a:off x="999300" y="2656000"/>
          <a:ext cx="3000000" cy="3000000"/>
        </p:xfrm>
        <a:graphic>
          <a:graphicData uri="http://schemas.openxmlformats.org/drawingml/2006/table">
            <a:tbl>
              <a:tblPr>
                <a:noFill/>
                <a:tableStyleId>{3DA104EA-04C1-435C-B015-7C263AC3DE22}</a:tableStyleId>
              </a:tblPr>
              <a:tblGrid>
                <a:gridCol w="1190900"/>
                <a:gridCol w="1190900"/>
                <a:gridCol w="1190900"/>
                <a:gridCol w="1190900"/>
                <a:gridCol w="1190900"/>
                <a:gridCol w="1190900"/>
              </a:tblGrid>
              <a:tr h="100000">
                <a:tc gridSpan="3">
                  <a:txBody>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Sequential</a:t>
                      </a:r>
                      <a:endParaRPr sz="1000">
                        <a:solidFill>
                          <a:srgbClr val="FFFFFF"/>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hMerge="1"/>
                <a:tc hMerge="1"/>
                <a:tc gridSpan="3">
                  <a:txBody>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CNN</a:t>
                      </a:r>
                      <a:endParaRPr sz="1000">
                        <a:solidFill>
                          <a:srgbClr val="FFFFFF"/>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solidFill>
                      <a:srgbClr val="FEB5C9">
                        <a:alpha val="50840"/>
                      </a:srgbClr>
                    </a:solidFill>
                  </a:tcPr>
                </a:tc>
                <a:tc hMerge="1"/>
                <a:tc hMerge="1"/>
              </a:tr>
              <a:tr h="383775">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1</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2</a:t>
                      </a:r>
                      <a:endParaRPr sz="1000">
                        <a:solidFill>
                          <a:srgbClr val="FEB5C9"/>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a:t>
                      </a:r>
                      <a:endParaRPr sz="1000">
                        <a:solidFill>
                          <a:srgbClr val="FEB5C9"/>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1</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2</a:t>
                      </a:r>
                      <a:endParaRPr sz="1000">
                        <a:solidFill>
                          <a:srgbClr val="FEB5C9"/>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3</a:t>
                      </a:r>
                      <a:endParaRPr sz="1000">
                        <a:solidFill>
                          <a:srgbClr val="FEB5C9"/>
                        </a:solidFill>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r h="372775">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89</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99.36</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96.53</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99.81</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99.92</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FEB5C9"/>
                          </a:solidFill>
                          <a:latin typeface="Montserrat"/>
                          <a:ea typeface="Montserrat"/>
                          <a:cs typeface="Montserrat"/>
                          <a:sym typeface="Montserrat"/>
                        </a:rPr>
                        <a:t>99.97</a:t>
                      </a:r>
                      <a:r>
                        <a:rPr lang="en" sz="1000">
                          <a:solidFill>
                            <a:srgbClr val="FEB5C9"/>
                          </a:solidFill>
                          <a:latin typeface="Montserrat"/>
                          <a:ea typeface="Montserrat"/>
                          <a:cs typeface="Montserrat"/>
                          <a:sym typeface="Montserrat"/>
                        </a:rPr>
                        <a:t>%</a:t>
                      </a:r>
                      <a:endParaRPr sz="1000">
                        <a:latin typeface="Montserrat"/>
                        <a:ea typeface="Montserrat"/>
                        <a:cs typeface="Montserrat"/>
                        <a:sym typeface="Montserrat"/>
                      </a:endParaRPr>
                    </a:p>
                  </a:txBody>
                  <a:tcPr marT="91425" marB="91425" marR="91425" marL="91425">
                    <a:lnL cap="flat" cmpd="sng" w="9525">
                      <a:solidFill>
                        <a:srgbClr val="FEB5C9"/>
                      </a:solidFill>
                      <a:prstDash val="solid"/>
                      <a:round/>
                      <a:headEnd len="sm" w="sm" type="none"/>
                      <a:tailEnd len="sm" w="sm" type="none"/>
                    </a:lnL>
                    <a:lnR cap="flat" cmpd="sng" w="9525">
                      <a:solidFill>
                        <a:srgbClr val="FEB5C9"/>
                      </a:solidFill>
                      <a:prstDash val="solid"/>
                      <a:round/>
                      <a:headEnd len="sm" w="sm" type="none"/>
                      <a:tailEnd len="sm" w="sm" type="none"/>
                    </a:lnR>
                    <a:lnT cap="flat" cmpd="sng" w="9525">
                      <a:solidFill>
                        <a:srgbClr val="FEB5C9"/>
                      </a:solidFill>
                      <a:prstDash val="solid"/>
                      <a:round/>
                      <a:headEnd len="sm" w="sm" type="none"/>
                      <a:tailEnd len="sm" w="sm" type="none"/>
                    </a:lnT>
                    <a:lnB cap="flat" cmpd="sng" w="9525">
                      <a:solidFill>
                        <a:srgbClr val="FEB5C9"/>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2" name="Shape 132"/>
        <p:cNvGrpSpPr/>
        <p:nvPr/>
      </p:nvGrpSpPr>
      <p:grpSpPr>
        <a:xfrm>
          <a:off x="0" y="0"/>
          <a:ext cx="0" cy="0"/>
          <a:chOff x="0" y="0"/>
          <a:chExt cx="0" cy="0"/>
        </a:xfrm>
      </p:grpSpPr>
      <p:sp>
        <p:nvSpPr>
          <p:cNvPr id="133" name="Google Shape;133;p20"/>
          <p:cNvSpPr txBox="1"/>
          <p:nvPr/>
        </p:nvSpPr>
        <p:spPr>
          <a:xfrm>
            <a:off x="281450" y="235700"/>
            <a:ext cx="331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Training </a:t>
            </a:r>
            <a:r>
              <a:rPr b="1" lang="en" sz="1500">
                <a:solidFill>
                  <a:srgbClr val="FEB5C9"/>
                </a:solidFill>
                <a:latin typeface="Montserrat"/>
                <a:ea typeface="Montserrat"/>
                <a:cs typeface="Montserrat"/>
                <a:sym typeface="Montserrat"/>
              </a:rPr>
              <a:t>Best Model</a:t>
            </a:r>
            <a:endParaRPr sz="3000">
              <a:solidFill>
                <a:srgbClr val="FEB5C9"/>
              </a:solidFill>
              <a:latin typeface="Alfa Slab One"/>
              <a:ea typeface="Alfa Slab One"/>
              <a:cs typeface="Alfa Slab One"/>
              <a:sym typeface="Alfa Slab One"/>
            </a:endParaRPr>
          </a:p>
          <a:p>
            <a:pPr indent="0" lvl="0" marL="0" rtl="0" algn="l">
              <a:spcBef>
                <a:spcPts val="0"/>
              </a:spcBef>
              <a:spcAft>
                <a:spcPts val="0"/>
              </a:spcAft>
              <a:buNone/>
            </a:pPr>
            <a:r>
              <a:t/>
            </a:r>
            <a:endParaRPr sz="3000">
              <a:solidFill>
                <a:srgbClr val="FEB5C9"/>
              </a:solidFill>
              <a:latin typeface="Alfa Slab One"/>
              <a:ea typeface="Alfa Slab One"/>
              <a:cs typeface="Alfa Slab One"/>
              <a:sym typeface="Alfa Slab One"/>
            </a:endParaRPr>
          </a:p>
        </p:txBody>
      </p:sp>
      <p:sp>
        <p:nvSpPr>
          <p:cNvPr id="134" name="Google Shape;134;p20"/>
          <p:cNvSpPr txBox="1"/>
          <p:nvPr/>
        </p:nvSpPr>
        <p:spPr>
          <a:xfrm>
            <a:off x="375750" y="1028700"/>
            <a:ext cx="8156100" cy="1077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CNN</a:t>
            </a:r>
            <a:endParaRPr b="1">
              <a:solidFill>
                <a:srgbClr val="FEB5C9"/>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FEB5C9"/>
              </a:buClr>
              <a:buSzPts val="1200"/>
              <a:buFont typeface="Montserrat"/>
              <a:buChar char="○"/>
            </a:pPr>
            <a:r>
              <a:rPr lang="en" sz="1200">
                <a:solidFill>
                  <a:srgbClr val="FEB5C9"/>
                </a:solidFill>
                <a:latin typeface="Montserrat"/>
                <a:ea typeface="Montserrat"/>
                <a:cs typeface="Montserrat"/>
                <a:sym typeface="Montserrat"/>
              </a:rPr>
              <a:t>Model fit result with Optimizer : Adamax and epochs = 50, weight initialization 3, 6 layers</a:t>
            </a:r>
            <a:endParaRPr b="1" sz="1500">
              <a:solidFill>
                <a:srgbClr val="FEB5C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EB5C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EB5C9"/>
              </a:solidFill>
              <a:latin typeface="Montserrat"/>
              <a:ea typeface="Montserrat"/>
              <a:cs typeface="Montserrat"/>
              <a:sym typeface="Montserrat"/>
            </a:endParaRPr>
          </a:p>
        </p:txBody>
      </p:sp>
      <p:cxnSp>
        <p:nvCxnSpPr>
          <p:cNvPr id="135" name="Google Shape;135;p20"/>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pic>
        <p:nvPicPr>
          <p:cNvPr id="136" name="Google Shape;136;p20"/>
          <p:cNvPicPr preferRelativeResize="0"/>
          <p:nvPr/>
        </p:nvPicPr>
        <p:blipFill rotWithShape="1">
          <a:blip r:embed="rId3">
            <a:alphaModFix/>
          </a:blip>
          <a:srcRect b="3929" l="0" r="0" t="0"/>
          <a:stretch/>
        </p:blipFill>
        <p:spPr>
          <a:xfrm>
            <a:off x="1168613" y="2133225"/>
            <a:ext cx="3179100" cy="2180150"/>
          </a:xfrm>
          <a:prstGeom prst="rect">
            <a:avLst/>
          </a:prstGeom>
          <a:noFill/>
          <a:ln>
            <a:noFill/>
          </a:ln>
        </p:spPr>
      </p:pic>
      <p:pic>
        <p:nvPicPr>
          <p:cNvPr id="137" name="Google Shape;137;p20"/>
          <p:cNvPicPr preferRelativeResize="0"/>
          <p:nvPr/>
        </p:nvPicPr>
        <p:blipFill rotWithShape="1">
          <a:blip r:embed="rId4">
            <a:alphaModFix/>
          </a:blip>
          <a:srcRect b="3929" l="0" r="0" t="0"/>
          <a:stretch/>
        </p:blipFill>
        <p:spPr>
          <a:xfrm>
            <a:off x="4513813" y="2133225"/>
            <a:ext cx="3225175" cy="218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1" name="Shape 141"/>
        <p:cNvGrpSpPr/>
        <p:nvPr/>
      </p:nvGrpSpPr>
      <p:grpSpPr>
        <a:xfrm>
          <a:off x="0" y="0"/>
          <a:ext cx="0" cy="0"/>
          <a:chOff x="0" y="0"/>
          <a:chExt cx="0" cy="0"/>
        </a:xfrm>
      </p:grpSpPr>
      <p:sp>
        <p:nvSpPr>
          <p:cNvPr id="142" name="Google Shape;142;p21"/>
          <p:cNvSpPr txBox="1"/>
          <p:nvPr/>
        </p:nvSpPr>
        <p:spPr>
          <a:xfrm>
            <a:off x="281450" y="235700"/>
            <a:ext cx="6735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EB5C9"/>
                </a:solidFill>
                <a:latin typeface="Alfa Slab One"/>
                <a:ea typeface="Alfa Slab One"/>
                <a:cs typeface="Alfa Slab One"/>
                <a:sym typeface="Alfa Slab One"/>
              </a:rPr>
              <a:t>Training </a:t>
            </a:r>
            <a:r>
              <a:rPr b="1" lang="en" sz="1500">
                <a:solidFill>
                  <a:srgbClr val="FEB5C9"/>
                </a:solidFill>
                <a:latin typeface="Montserrat"/>
                <a:ea typeface="Montserrat"/>
                <a:cs typeface="Montserrat"/>
                <a:sym typeface="Montserrat"/>
              </a:rPr>
              <a:t>Best Model</a:t>
            </a:r>
            <a:endParaRPr sz="3000">
              <a:solidFill>
                <a:srgbClr val="FEB5C9"/>
              </a:solidFill>
              <a:latin typeface="Alfa Slab One"/>
              <a:ea typeface="Alfa Slab One"/>
              <a:cs typeface="Alfa Slab One"/>
              <a:sym typeface="Alfa Slab One"/>
            </a:endParaRPr>
          </a:p>
          <a:p>
            <a:pPr indent="0" lvl="0" marL="0" rtl="0" algn="l">
              <a:spcBef>
                <a:spcPts val="0"/>
              </a:spcBef>
              <a:spcAft>
                <a:spcPts val="0"/>
              </a:spcAft>
              <a:buNone/>
            </a:pPr>
            <a:r>
              <a:t/>
            </a:r>
            <a:endParaRPr sz="3000">
              <a:solidFill>
                <a:srgbClr val="FEB5C9"/>
              </a:solidFill>
              <a:latin typeface="Alfa Slab One"/>
              <a:ea typeface="Alfa Slab One"/>
              <a:cs typeface="Alfa Slab One"/>
              <a:sym typeface="Alfa Slab One"/>
            </a:endParaRPr>
          </a:p>
        </p:txBody>
      </p:sp>
      <p:sp>
        <p:nvSpPr>
          <p:cNvPr id="143" name="Google Shape;143;p21"/>
          <p:cNvSpPr txBox="1"/>
          <p:nvPr/>
        </p:nvSpPr>
        <p:spPr>
          <a:xfrm>
            <a:off x="375750" y="1028700"/>
            <a:ext cx="8156100" cy="1290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EB5C9"/>
              </a:buClr>
              <a:buSzPts val="1400"/>
              <a:buFont typeface="Montserrat"/>
              <a:buChar char="●"/>
            </a:pPr>
            <a:r>
              <a:rPr b="1" lang="en">
                <a:solidFill>
                  <a:srgbClr val="FEB5C9"/>
                </a:solidFill>
                <a:latin typeface="Montserrat"/>
                <a:ea typeface="Montserrat"/>
                <a:cs typeface="Montserrat"/>
                <a:sym typeface="Montserrat"/>
              </a:rPr>
              <a:t>Sequential</a:t>
            </a:r>
            <a:endParaRPr b="1">
              <a:solidFill>
                <a:srgbClr val="FEB5C9"/>
              </a:solidFill>
              <a:latin typeface="Montserrat"/>
              <a:ea typeface="Montserrat"/>
              <a:cs typeface="Montserrat"/>
              <a:sym typeface="Montserrat"/>
            </a:endParaRPr>
          </a:p>
          <a:p>
            <a:pPr indent="-298450" lvl="1" marL="914400" rtl="0" algn="l">
              <a:lnSpc>
                <a:spcPct val="115000"/>
              </a:lnSpc>
              <a:spcBef>
                <a:spcPts val="0"/>
              </a:spcBef>
              <a:spcAft>
                <a:spcPts val="0"/>
              </a:spcAft>
              <a:buClr>
                <a:srgbClr val="FEB5C9"/>
              </a:buClr>
              <a:buSzPts val="1100"/>
              <a:buChar char="○"/>
            </a:pPr>
            <a:r>
              <a:rPr lang="en" sz="1200">
                <a:solidFill>
                  <a:srgbClr val="FEB5C9"/>
                </a:solidFill>
                <a:latin typeface="Montserrat"/>
                <a:ea typeface="Montserrat"/>
                <a:cs typeface="Montserrat"/>
                <a:sym typeface="Montserrat"/>
              </a:rPr>
              <a:t>Model fit result with optimizer : Adamax and epochs = 500</a:t>
            </a:r>
            <a:endParaRPr sz="1200">
              <a:solidFill>
                <a:srgbClr val="FEB5C9"/>
              </a:solidFill>
              <a:latin typeface="Montserrat"/>
              <a:ea typeface="Montserrat"/>
              <a:cs typeface="Montserrat"/>
              <a:sym typeface="Montserrat"/>
            </a:endParaRPr>
          </a:p>
          <a:p>
            <a:pPr indent="-298450" lvl="1" marL="914400" rtl="0" algn="l">
              <a:lnSpc>
                <a:spcPct val="115000"/>
              </a:lnSpc>
              <a:spcBef>
                <a:spcPts val="0"/>
              </a:spcBef>
              <a:spcAft>
                <a:spcPts val="0"/>
              </a:spcAft>
              <a:buClr>
                <a:srgbClr val="FEB5C9"/>
              </a:buClr>
              <a:buSzPts val="1100"/>
              <a:buChar char="○"/>
            </a:pPr>
            <a:r>
              <a:rPr lang="en" sz="1200">
                <a:solidFill>
                  <a:srgbClr val="FEB5C9"/>
                </a:solidFill>
                <a:latin typeface="Montserrat"/>
                <a:ea typeface="Montserrat"/>
                <a:cs typeface="Montserrat"/>
                <a:sym typeface="Montserrat"/>
              </a:rPr>
              <a:t>Best model: epochs = 500, optimizer = Adamax, 4 layers</a:t>
            </a:r>
            <a:endParaRPr sz="1200">
              <a:solidFill>
                <a:srgbClr val="FEB5C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EB5C9"/>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FEB5C9"/>
              </a:solidFill>
              <a:latin typeface="Montserrat"/>
              <a:ea typeface="Montserrat"/>
              <a:cs typeface="Montserrat"/>
              <a:sym typeface="Montserrat"/>
            </a:endParaRPr>
          </a:p>
        </p:txBody>
      </p:sp>
      <p:cxnSp>
        <p:nvCxnSpPr>
          <p:cNvPr id="144" name="Google Shape;144;p21"/>
          <p:cNvCxnSpPr/>
          <p:nvPr/>
        </p:nvCxnSpPr>
        <p:spPr>
          <a:xfrm>
            <a:off x="375750" y="882200"/>
            <a:ext cx="8392500" cy="21600"/>
          </a:xfrm>
          <a:prstGeom prst="straightConnector1">
            <a:avLst/>
          </a:prstGeom>
          <a:noFill/>
          <a:ln cap="flat" cmpd="sng" w="9525">
            <a:solidFill>
              <a:srgbClr val="FEB5C9"/>
            </a:solidFill>
            <a:prstDash val="dot"/>
            <a:round/>
            <a:headEnd len="med" w="med" type="none"/>
            <a:tailEnd len="med" w="med" type="none"/>
          </a:ln>
        </p:spPr>
      </p:cxnSp>
      <p:pic>
        <p:nvPicPr>
          <p:cNvPr id="145" name="Google Shape;145;p21"/>
          <p:cNvPicPr preferRelativeResize="0"/>
          <p:nvPr/>
        </p:nvPicPr>
        <p:blipFill>
          <a:blip r:embed="rId3">
            <a:alphaModFix/>
          </a:blip>
          <a:stretch>
            <a:fillRect/>
          </a:stretch>
        </p:blipFill>
        <p:spPr>
          <a:xfrm>
            <a:off x="1168613" y="2133225"/>
            <a:ext cx="3179100" cy="2180150"/>
          </a:xfrm>
          <a:prstGeom prst="rect">
            <a:avLst/>
          </a:prstGeom>
          <a:noFill/>
          <a:ln>
            <a:noFill/>
          </a:ln>
        </p:spPr>
      </p:pic>
      <p:pic>
        <p:nvPicPr>
          <p:cNvPr id="146" name="Google Shape;146;p21"/>
          <p:cNvPicPr preferRelativeResize="0"/>
          <p:nvPr/>
        </p:nvPicPr>
        <p:blipFill>
          <a:blip r:embed="rId4">
            <a:alphaModFix/>
          </a:blip>
          <a:stretch>
            <a:fillRect/>
          </a:stretch>
        </p:blipFill>
        <p:spPr>
          <a:xfrm>
            <a:off x="4513813" y="2133225"/>
            <a:ext cx="3225175" cy="218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